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6"/>
  </p:notesMasterIdLst>
  <p:sldIdLst>
    <p:sldId id="270" r:id="rId5"/>
    <p:sldId id="268" r:id="rId6"/>
    <p:sldId id="276" r:id="rId7"/>
    <p:sldId id="275" r:id="rId8"/>
    <p:sldId id="277" r:id="rId9"/>
    <p:sldId id="269" r:id="rId10"/>
    <p:sldId id="273" r:id="rId11"/>
    <p:sldId id="278" r:id="rId12"/>
    <p:sldId id="279" r:id="rId13"/>
    <p:sldId id="281" r:id="rId14"/>
    <p:sldId id="280" r:id="rId15"/>
    <p:sldId id="282" r:id="rId16"/>
    <p:sldId id="283" r:id="rId17"/>
    <p:sldId id="284" r:id="rId18"/>
    <p:sldId id="288" r:id="rId19"/>
    <p:sldId id="286" r:id="rId20"/>
    <p:sldId id="289" r:id="rId21"/>
    <p:sldId id="285" r:id="rId22"/>
    <p:sldId id="287" r:id="rId23"/>
    <p:sldId id="271" r:id="rId24"/>
    <p:sldId id="274" r:id="rId25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7E"/>
    <a:srgbClr val="F3B329"/>
    <a:srgbClr val="282829"/>
    <a:srgbClr val="053451"/>
    <a:srgbClr val="595959"/>
    <a:srgbClr val="9C9E9F"/>
    <a:srgbClr val="1F497E"/>
    <a:srgbClr val="0F497E"/>
    <a:srgbClr val="FFC71E"/>
    <a:srgbClr val="FFCD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613"/>
    <p:restoredTop sz="94624"/>
  </p:normalViewPr>
  <p:slideViewPr>
    <p:cSldViewPr snapToGrid="0" snapToObjects="1">
      <p:cViewPr varScale="1">
        <p:scale>
          <a:sx n="87" d="100"/>
          <a:sy n="87" d="100"/>
        </p:scale>
        <p:origin x="90" y="4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3F0CB-6141-436A-825D-3A068F31ACF9}" type="datetimeFigureOut">
              <a:rPr lang="fr-FR" smtClean="0"/>
              <a:t>01/10/2018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D8313-6CE3-4A22-85A3-FAB2C9F1FD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33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hyperlink" Target="https://twitter.com/DRIVER_PROJECT" TargetMode="External"/><Relationship Id="rId7" Type="http://schemas.openxmlformats.org/officeDocument/2006/relationships/hyperlink" Target="https://www.youtube.com/channel/UCPcaVPfylkukpg938YOAZg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tiff"/><Relationship Id="rId5" Type="http://schemas.openxmlformats.org/officeDocument/2006/relationships/hyperlink" Target="https://www.linkedin.com/groups/8161096/" TargetMode="External"/><Relationship Id="rId4" Type="http://schemas.openxmlformats.org/officeDocument/2006/relationships/image" Target="../media/image3.tiff"/><Relationship Id="rId9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37067" y="2578100"/>
            <a:ext cx="6617205" cy="2565401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18532" y="4388479"/>
            <a:ext cx="8606367" cy="755022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521" y="70490"/>
            <a:ext cx="3687779" cy="165822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431801" y="2298700"/>
            <a:ext cx="566173" cy="2844801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997975" y="2652224"/>
            <a:ext cx="5856297" cy="1317154"/>
          </a:xfrm>
        </p:spPr>
        <p:txBody>
          <a:bodyPr anchor="b">
            <a:normAutofit/>
          </a:bodyPr>
          <a:lstStyle>
            <a:lvl1pPr algn="l">
              <a:defRPr sz="2400" b="1" cap="all" baseline="0">
                <a:solidFill>
                  <a:schemeClr val="bg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15" name="Espace réservé du texte 17"/>
          <p:cNvSpPr>
            <a:spLocks noGrp="1"/>
          </p:cNvSpPr>
          <p:nvPr>
            <p:ph type="body" sz="quarter" idx="13" hasCustomPrompt="1"/>
          </p:nvPr>
        </p:nvSpPr>
        <p:spPr>
          <a:xfrm>
            <a:off x="997974" y="3891397"/>
            <a:ext cx="6639325" cy="497082"/>
          </a:xfrm>
        </p:spPr>
        <p:txBody>
          <a:bodyPr>
            <a:noAutofit/>
          </a:bodyPr>
          <a:lstStyle>
            <a:lvl1pPr marL="0" indent="0" algn="l">
              <a:buNone/>
              <a:defRPr sz="1600" cap="all" baseline="0">
                <a:solidFill>
                  <a:srgbClr val="F3B329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 dirty="0"/>
              <a:t>SUBTITLE</a:t>
            </a:r>
            <a:r>
              <a:rPr lang="fr-FR" dirty="0"/>
              <a:t> </a:t>
            </a:r>
            <a:r>
              <a:rPr lang="mr-IN" dirty="0"/>
              <a:t>–</a:t>
            </a:r>
            <a:r>
              <a:rPr lang="fr-FR" dirty="0"/>
              <a:t> </a:t>
            </a:r>
            <a:r>
              <a:rPr lang="en-GB" noProof="0" dirty="0"/>
              <a:t>SP9X</a:t>
            </a:r>
          </a:p>
        </p:txBody>
      </p:sp>
      <p:sp>
        <p:nvSpPr>
          <p:cNvPr id="19" name="Espace réservé du texte 18"/>
          <p:cNvSpPr>
            <a:spLocks noGrp="1"/>
          </p:cNvSpPr>
          <p:nvPr>
            <p:ph type="body" sz="quarter" idx="14" hasCustomPrompt="1"/>
          </p:nvPr>
        </p:nvSpPr>
        <p:spPr>
          <a:xfrm>
            <a:off x="1192708" y="4388479"/>
            <a:ext cx="7532191" cy="399818"/>
          </a:xfrm>
        </p:spPr>
        <p:txBody>
          <a:bodyPr anchor="b">
            <a:noAutofit/>
          </a:bodyPr>
          <a:lstStyle>
            <a:lvl1pPr marL="0" indent="0" algn="r">
              <a:buNone/>
              <a:defRPr sz="1200" baseline="0">
                <a:solidFill>
                  <a:schemeClr val="bg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 dirty="0"/>
              <a:t>Author name, Organisation</a:t>
            </a:r>
          </a:p>
        </p:txBody>
      </p:sp>
      <p:sp>
        <p:nvSpPr>
          <p:cNvPr id="20" name="Espace réservé du texte 18"/>
          <p:cNvSpPr>
            <a:spLocks noGrp="1"/>
          </p:cNvSpPr>
          <p:nvPr>
            <p:ph type="body" sz="quarter" idx="15" hasCustomPrompt="1"/>
          </p:nvPr>
        </p:nvSpPr>
        <p:spPr>
          <a:xfrm>
            <a:off x="1192708" y="4793359"/>
            <a:ext cx="7532191" cy="350142"/>
          </a:xfrm>
        </p:spPr>
        <p:txBody>
          <a:bodyPr anchor="t">
            <a:noAutofit/>
          </a:bodyPr>
          <a:lstStyle>
            <a:lvl1pPr marL="0" indent="0" algn="r">
              <a:buNone/>
              <a:defRPr sz="1200" baseline="0">
                <a:solidFill>
                  <a:schemeClr val="bg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 dirty="0"/>
              <a:t>Date - Location</a:t>
            </a:r>
          </a:p>
        </p:txBody>
      </p:sp>
    </p:spTree>
    <p:extLst>
      <p:ext uri="{BB962C8B-B14F-4D97-AF65-F5344CB8AC3E}">
        <p14:creationId xmlns:p14="http://schemas.microsoft.com/office/powerpoint/2010/main" val="112681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55133" y="1837266"/>
            <a:ext cx="4584700" cy="2298700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25923" y="1418165"/>
            <a:ext cx="7760310" cy="2174299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052524" y="846666"/>
            <a:ext cx="694384" cy="3479800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1746909" y="1418165"/>
            <a:ext cx="6639324" cy="1317154"/>
          </a:xfrm>
        </p:spPr>
        <p:txBody>
          <a:bodyPr anchor="b">
            <a:normAutofit/>
          </a:bodyPr>
          <a:lstStyle>
            <a:lvl1pPr algn="l">
              <a:defRPr sz="2400" b="1" cap="all" baseline="0">
                <a:solidFill>
                  <a:schemeClr val="bg1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r>
              <a:rPr lang="en-GB" noProof="0" dirty="0"/>
              <a:t>SECTION TITLE</a:t>
            </a:r>
          </a:p>
        </p:txBody>
      </p:sp>
      <p:sp>
        <p:nvSpPr>
          <p:cNvPr id="15" name="Espace réservé du texte 17"/>
          <p:cNvSpPr>
            <a:spLocks noGrp="1"/>
          </p:cNvSpPr>
          <p:nvPr>
            <p:ph type="body" sz="quarter" idx="13" hasCustomPrompt="1"/>
          </p:nvPr>
        </p:nvSpPr>
        <p:spPr>
          <a:xfrm>
            <a:off x="1746908" y="2657338"/>
            <a:ext cx="6639325" cy="497082"/>
          </a:xfrm>
        </p:spPr>
        <p:txBody>
          <a:bodyPr>
            <a:noAutofit/>
          </a:bodyPr>
          <a:lstStyle>
            <a:lvl1pPr marL="0" indent="0" algn="l">
              <a:buNone/>
              <a:defRPr sz="1600" cap="small" baseline="0">
                <a:solidFill>
                  <a:srgbClr val="F3B329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93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4483100"/>
            <a:ext cx="622299" cy="660401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902200"/>
            <a:ext cx="8255000" cy="241301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28650" y="4902199"/>
            <a:ext cx="7626350" cy="2413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Brandon Text Medium" pitchFamily="34" charset="0"/>
              </a:defRPr>
            </a:lvl1pPr>
          </a:lstStyle>
          <a:p>
            <a:r>
              <a:rPr lang="fr-FR" dirty="0"/>
              <a:t>DRIVER+ Project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63569" y="4483101"/>
            <a:ext cx="458731" cy="3878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Brandon Text Medium" pitchFamily="34" charset="0"/>
              </a:defRPr>
            </a:lvl1pPr>
          </a:lstStyle>
          <a:p>
            <a:fld id="{F3F4C4A7-A8A2-774E-9968-91CCA6FE0429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368800"/>
            <a:ext cx="157219" cy="774701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877300" y="1"/>
            <a:ext cx="266700" cy="355599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737600" y="-12699"/>
            <a:ext cx="406400" cy="139699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042400" y="-12699"/>
            <a:ext cx="101600" cy="457199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443039" y="135467"/>
            <a:ext cx="8207775" cy="5871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 cap="all" baseline="0">
                <a:solidFill>
                  <a:srgbClr val="F3B329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13" name="Espace réservé du texte 17"/>
          <p:cNvSpPr>
            <a:spLocks noGrp="1"/>
          </p:cNvSpPr>
          <p:nvPr>
            <p:ph type="body" sz="quarter" idx="13" hasCustomPrompt="1"/>
          </p:nvPr>
        </p:nvSpPr>
        <p:spPr>
          <a:xfrm>
            <a:off x="443039" y="676138"/>
            <a:ext cx="8207775" cy="471764"/>
          </a:xfrm>
        </p:spPr>
        <p:txBody>
          <a:bodyPr>
            <a:noAutofit/>
          </a:bodyPr>
          <a:lstStyle>
            <a:lvl1pPr marL="0" indent="0" algn="l">
              <a:buNone/>
              <a:defRPr sz="1600" cap="all" baseline="0">
                <a:solidFill>
                  <a:srgbClr val="00497E"/>
                </a:solidFill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38263"/>
            <a:ext cx="8294687" cy="314483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Brandon Text Medium" pitchFamily="34" charset="0"/>
                <a:ea typeface="Brandon Text Medium" pitchFamily="34" charset="0"/>
                <a:cs typeface="Brandon Text Medium" pitchFamily="34" charset="0"/>
              </a:defRPr>
            </a:lvl1pPr>
          </a:lstStyle>
          <a:p>
            <a:pPr lvl="0"/>
            <a:r>
              <a:rPr lang="en-GB" noProof="0" dirty="0"/>
              <a:t>Your text</a:t>
            </a:r>
          </a:p>
        </p:txBody>
      </p:sp>
    </p:spTree>
    <p:extLst>
      <p:ext uri="{BB962C8B-B14F-4D97-AF65-F5344CB8AC3E}">
        <p14:creationId xmlns:p14="http://schemas.microsoft.com/office/powerpoint/2010/main" val="174234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79500" y="911892"/>
            <a:ext cx="3238500" cy="2136108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92667" y="0"/>
            <a:ext cx="4978399" cy="1757650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36600" y="0"/>
            <a:ext cx="533400" cy="2827867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1"/>
          <p:cNvSpPr txBox="1">
            <a:spLocks/>
          </p:cNvSpPr>
          <p:nvPr userDrawn="1"/>
        </p:nvSpPr>
        <p:spPr>
          <a:xfrm>
            <a:off x="1113366" y="2195408"/>
            <a:ext cx="3175000" cy="764599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GB" sz="2400" cap="all" baseline="0" noProof="0" dirty="0">
                <a:latin typeface="Brandon Text Medium" pitchFamily="34" charset="0"/>
              </a:rPr>
              <a:t>THANK YOU.</a:t>
            </a:r>
            <a:br>
              <a:rPr lang="en-GB" sz="2400" cap="all" baseline="0" noProof="0" dirty="0">
                <a:latin typeface="Brandon Text Medium" pitchFamily="34" charset="0"/>
              </a:rPr>
            </a:br>
            <a:r>
              <a:rPr lang="en-GB" sz="2000" b="0" cap="all" baseline="0" noProof="0" dirty="0">
                <a:solidFill>
                  <a:srgbClr val="F3B329"/>
                </a:solidFill>
                <a:latin typeface="Brandon Text Medium" pitchFamily="34" charset="0"/>
              </a:rPr>
              <a:t>ANY QUESTION?</a:t>
            </a:r>
            <a:endParaRPr lang="en-GB" sz="2400" b="0" cap="all" baseline="0" noProof="0" dirty="0">
              <a:solidFill>
                <a:srgbClr val="F3B329"/>
              </a:solidFill>
              <a:latin typeface="Brandon Text Medium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865" y="3637287"/>
            <a:ext cx="1872450" cy="150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88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91064" y="894087"/>
            <a:ext cx="6172200" cy="4249413"/>
          </a:xfrm>
          <a:prstGeom prst="rect">
            <a:avLst/>
          </a:prstGeom>
          <a:solidFill>
            <a:srgbClr val="0534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/>
          <p:cNvSpPr/>
          <p:nvPr userDrawn="1"/>
        </p:nvSpPr>
        <p:spPr>
          <a:xfrm>
            <a:off x="3204302" y="0"/>
            <a:ext cx="3725662" cy="1813268"/>
          </a:xfrm>
          <a:prstGeom prst="rect">
            <a:avLst/>
          </a:prstGeom>
          <a:solidFill>
            <a:srgbClr val="0049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75164" y="1343693"/>
            <a:ext cx="711200" cy="3637287"/>
          </a:xfrm>
          <a:prstGeom prst="rect">
            <a:avLst/>
          </a:prstGeom>
          <a:solidFill>
            <a:srgbClr val="F3B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865" y="3637287"/>
            <a:ext cx="1872450" cy="1506213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 userDrawn="1"/>
        </p:nvSpPr>
        <p:spPr>
          <a:xfrm>
            <a:off x="3399364" y="798976"/>
            <a:ext cx="3175000" cy="8992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algn="l"/>
            <a:r>
              <a:rPr lang="fr-FR" sz="2400" dirty="0">
                <a:latin typeface="Brandon Text Medium" pitchFamily="34" charset="0"/>
              </a:rPr>
              <a:t>CONTACT</a:t>
            </a:r>
            <a:br>
              <a:rPr lang="fr-FR" sz="2400" dirty="0">
                <a:latin typeface="Brandon Text Medium" pitchFamily="34" charset="0"/>
              </a:rPr>
            </a:br>
            <a:r>
              <a:rPr lang="fr-FR" sz="2000" b="0" dirty="0">
                <a:solidFill>
                  <a:srgbClr val="F3B329"/>
                </a:solidFill>
                <a:latin typeface="Brandon Text Medium" pitchFamily="34" charset="0"/>
              </a:rPr>
              <a:t>REACH US</a:t>
            </a:r>
            <a:endParaRPr lang="fr-FR" sz="2400" b="0" dirty="0">
              <a:solidFill>
                <a:srgbClr val="F3B329"/>
              </a:solidFill>
              <a:latin typeface="Brandon Text Medium" pitchFamily="34" charset="0"/>
            </a:endParaRPr>
          </a:p>
        </p:txBody>
      </p:sp>
      <p:pic>
        <p:nvPicPr>
          <p:cNvPr id="17" name="Image 16">
            <a:hlinkClick r:id="rId3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52177" y="2363740"/>
            <a:ext cx="547607" cy="547607"/>
          </a:xfrm>
          <a:prstGeom prst="rect">
            <a:avLst/>
          </a:prstGeom>
        </p:spPr>
      </p:pic>
      <p:pic>
        <p:nvPicPr>
          <p:cNvPr id="18" name="Image 17">
            <a:hlinkClick r:id="rId5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690355" y="2385454"/>
            <a:ext cx="442913" cy="442913"/>
          </a:xfrm>
          <a:prstGeom prst="rect">
            <a:avLst/>
          </a:prstGeom>
        </p:spPr>
      </p:pic>
      <p:pic>
        <p:nvPicPr>
          <p:cNvPr id="19" name="Image 18">
            <a:hlinkClick r:id="rId7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157769" y="2385105"/>
            <a:ext cx="467341" cy="467341"/>
          </a:xfrm>
          <a:prstGeom prst="rect">
            <a:avLst/>
          </a:prstGeom>
        </p:spPr>
      </p:pic>
      <p:sp>
        <p:nvSpPr>
          <p:cNvPr id="20" name="Rectangle 19">
            <a:hlinkClick r:id="rId3"/>
          </p:cNvPr>
          <p:cNvSpPr/>
          <p:nvPr userDrawn="1"/>
        </p:nvSpPr>
        <p:spPr>
          <a:xfrm>
            <a:off x="1468267" y="2920643"/>
            <a:ext cx="16290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@</a:t>
            </a:r>
            <a:r>
              <a:rPr lang="en-US" sz="1200" dirty="0" err="1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driver_project</a:t>
            </a:r>
            <a:endParaRPr lang="en-US" sz="1200" dirty="0">
              <a:solidFill>
                <a:srgbClr val="F3B329"/>
              </a:solidFill>
              <a:latin typeface="Brandon Text Medium" pitchFamily="34" charset="0"/>
              <a:ea typeface="Avenir Book" charset="0"/>
              <a:cs typeface="Avenir Book" charset="0"/>
            </a:endParaRPr>
          </a:p>
        </p:txBody>
      </p:sp>
      <p:sp>
        <p:nvSpPr>
          <p:cNvPr id="21" name="Rectangle 20">
            <a:hlinkClick r:id="rId7"/>
          </p:cNvPr>
          <p:cNvSpPr/>
          <p:nvPr userDrawn="1"/>
        </p:nvSpPr>
        <p:spPr>
          <a:xfrm>
            <a:off x="4576925" y="2928381"/>
            <a:ext cx="16290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Driver Project</a:t>
            </a:r>
          </a:p>
        </p:txBody>
      </p:sp>
      <p:sp>
        <p:nvSpPr>
          <p:cNvPr id="22" name="Rectangle 21">
            <a:hlinkClick r:id="rId5"/>
          </p:cNvPr>
          <p:cNvSpPr/>
          <p:nvPr userDrawn="1"/>
        </p:nvSpPr>
        <p:spPr>
          <a:xfrm>
            <a:off x="3097297" y="2861893"/>
            <a:ext cx="1629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Groups:</a:t>
            </a:r>
          </a:p>
          <a:p>
            <a:pPr algn="ctr"/>
            <a:r>
              <a:rPr lang="en-US" sz="1200" dirty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Driver Project</a:t>
            </a:r>
          </a:p>
        </p:txBody>
      </p:sp>
      <p:pic>
        <p:nvPicPr>
          <p:cNvPr id="25" name="Image 2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746" y="4643622"/>
            <a:ext cx="482146" cy="322742"/>
          </a:xfrm>
          <a:prstGeom prst="rect">
            <a:avLst/>
          </a:prstGeom>
        </p:spPr>
      </p:pic>
      <p:sp>
        <p:nvSpPr>
          <p:cNvPr id="26" name="ZoneTexte 3"/>
          <p:cNvSpPr txBox="1"/>
          <p:nvPr userDrawn="1"/>
        </p:nvSpPr>
        <p:spPr>
          <a:xfrm>
            <a:off x="1467155" y="4582143"/>
            <a:ext cx="512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800" noProof="0" dirty="0">
                <a:solidFill>
                  <a:schemeClr val="bg1"/>
                </a:solidFill>
              </a:rPr>
              <a:t>This project has received funding from the European Union’s Seventh Framework Programme for research, technological development and demonstration under grant agreement n° 607798. The information and views  set out in this presentation are those</a:t>
            </a:r>
            <a:r>
              <a:rPr lang="en-GB" sz="800" baseline="0" noProof="0" dirty="0">
                <a:solidFill>
                  <a:schemeClr val="bg1"/>
                </a:solidFill>
              </a:rPr>
              <a:t> of the author(s) and do not necessarily reflect  the official opinion of the European  Union</a:t>
            </a:r>
            <a:endParaRPr lang="en-GB" sz="800" noProof="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1141529" y="3597374"/>
            <a:ext cx="5432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1" kern="1200" noProof="0" dirty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More information about the project </a:t>
            </a:r>
            <a:r>
              <a:rPr lang="en-GB" sz="1200" b="1" noProof="0" dirty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-</a:t>
            </a:r>
            <a:r>
              <a:rPr lang="en-GB" sz="1200" noProof="0" dirty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 </a:t>
            </a:r>
            <a:r>
              <a:rPr lang="en-GB" sz="1200" noProof="0" dirty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cooordination@projectdriver.eu</a:t>
            </a:r>
          </a:p>
          <a:p>
            <a:pPr algn="r"/>
            <a:r>
              <a:rPr lang="en-GB" sz="1200" b="1" noProof="0" dirty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Interested in collaborating with us? - </a:t>
            </a:r>
            <a:r>
              <a:rPr lang="en-GB" sz="1200" noProof="0" dirty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cooperation@projectdriver.eu</a:t>
            </a:r>
          </a:p>
          <a:p>
            <a:pPr algn="r"/>
            <a:r>
              <a:rPr lang="en-GB" sz="1200" b="1" noProof="0" dirty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Communication</a:t>
            </a:r>
            <a:r>
              <a:rPr lang="en-GB" sz="1200" b="1" baseline="0" noProof="0" dirty="0">
                <a:solidFill>
                  <a:schemeClr val="bg1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 and media contact </a:t>
            </a:r>
            <a:r>
              <a:rPr lang="en-GB" sz="1200" kern="1200" noProof="0" dirty="0">
                <a:solidFill>
                  <a:srgbClr val="F3B329"/>
                </a:solidFill>
                <a:latin typeface="Brandon Text Medium" pitchFamily="34" charset="0"/>
                <a:ea typeface="Avenir Book" charset="0"/>
                <a:cs typeface="Avenir Book" charset="0"/>
              </a:rPr>
              <a:t>communication@projectdriver.eu</a:t>
            </a:r>
            <a:endParaRPr lang="en-GB" sz="1200" noProof="0" dirty="0">
              <a:solidFill>
                <a:srgbClr val="F3B329"/>
              </a:solidFill>
              <a:latin typeface="Brandon Text Medium" pitchFamily="34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2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944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Click and change 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to change mask style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27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7" r:id="rId2"/>
    <p:sldLayoutId id="2147483688" r:id="rId3"/>
    <p:sldLayoutId id="2147483673" r:id="rId4"/>
    <p:sldLayoutId id="2147483672" r:id="rId5"/>
    <p:sldLayoutId id="2147483689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Brandon Text Medium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497E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Brandon Text Medium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497E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Brandon Text Medium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497E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Brandon Text Medium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497E"/>
        </a:buClr>
        <a:buFont typeface="Arial" panose="020B0604020202020204" pitchFamily="34" charset="0"/>
        <a:buChar char="•"/>
        <a:defRPr sz="1100" kern="1200" baseline="0">
          <a:solidFill>
            <a:schemeClr val="tx1"/>
          </a:solidFill>
          <a:latin typeface="Brandon Text Medium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497E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Brandon Text Medium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intranet/teams/001/CCC/Fotostock/KAPO%20St.%20Gallen%200189.jpg" TargetMode="External"/><Relationship Id="rId13" Type="http://schemas.openxmlformats.org/officeDocument/2006/relationships/image" Target="../media/image14.png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hyperlink" Target="http://intranet/teams/001/CCC/Fotostock/Deutsche%20Bahn%202.jp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intranet/teams/001/CCC/Fotostock/DIVOS_0117.jpg" TargetMode="External"/><Relationship Id="rId11" Type="http://schemas.openxmlformats.org/officeDocument/2006/relationships/image" Target="../media/image12.jpeg"/><Relationship Id="rId5" Type="http://schemas.openxmlformats.org/officeDocument/2006/relationships/image" Target="../media/image9.jpeg"/><Relationship Id="rId10" Type="http://schemas.openxmlformats.org/officeDocument/2006/relationships/hyperlink" Target="http://intranet/teams/001/CCC/Fotostock/Deutsche%20Bahn%201.jpg" TargetMode="External"/><Relationship Id="rId4" Type="http://schemas.openxmlformats.org/officeDocument/2006/relationships/hyperlink" Target="http://intranet/teams/001/CCC/Fotostock/Paramedic_Services.jpg" TargetMode="External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Life-x cop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Solution training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Hannah Goeritz, </a:t>
            </a:r>
            <a:r>
              <a:rPr lang="en-GB" dirty="0" err="1"/>
              <a:t>Frequentis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02/10/2018 - </a:t>
            </a:r>
            <a:r>
              <a:rPr lang="en-GB" dirty="0" err="1"/>
              <a:t>Valabre</a:t>
            </a:r>
            <a:endParaRPr lang="en-GB" dirty="0"/>
          </a:p>
        </p:txBody>
      </p:sp>
      <p:pic>
        <p:nvPicPr>
          <p:cNvPr id="1026" name="Picture 2" descr="http://intranet/teams/001/FRO/DocumentationStructure/Documents/logo.png">
            <a:extLst>
              <a:ext uri="{FF2B5EF4-FFF2-40B4-BE49-F238E27FC236}">
                <a16:creationId xmlns:a16="http://schemas.microsoft.com/office/drawing/2014/main" id="{0B4B9896-F67F-4C4E-B34D-4E0DC9386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64" y="173972"/>
            <a:ext cx="3810000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900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514FF5-D237-4684-BEB7-88CB869AF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4A9DE-1C44-40A2-A22A-67DE3E643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17C672-5516-4DD4-BCCA-A32737527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39" y="135467"/>
            <a:ext cx="8207775" cy="377175"/>
          </a:xfrm>
        </p:spPr>
        <p:txBody>
          <a:bodyPr>
            <a:normAutofit fontScale="90000"/>
          </a:bodyPr>
          <a:lstStyle/>
          <a:p>
            <a:r>
              <a:rPr lang="de-AT" dirty="0"/>
              <a:t>Lists </a:t>
            </a:r>
            <a:r>
              <a:rPr lang="de-AT" dirty="0" err="1"/>
              <a:t>of</a:t>
            </a:r>
            <a:r>
              <a:rPr lang="de-AT" dirty="0"/>
              <a:t> Features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EEE63D-662C-4653-9C97-0219555CB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512642"/>
            <a:ext cx="8457077" cy="397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06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B80F7B-4F29-4BC7-9A3F-0243969A8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9321D5-749A-4FE4-BEFD-63769B101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F8CA39-E7CE-42A2-B9C6-B03E3C5BB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39" y="135467"/>
            <a:ext cx="8207775" cy="398689"/>
          </a:xfrm>
        </p:spPr>
        <p:txBody>
          <a:bodyPr>
            <a:normAutofit fontScale="90000"/>
          </a:bodyPr>
          <a:lstStyle/>
          <a:p>
            <a:r>
              <a:rPr lang="de-AT" dirty="0"/>
              <a:t>Details </a:t>
            </a:r>
            <a:r>
              <a:rPr lang="de-AT" dirty="0" err="1"/>
              <a:t>of</a:t>
            </a:r>
            <a:r>
              <a:rPr lang="de-AT" dirty="0"/>
              <a:t> an alert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95CCE-A556-42EA-8566-A73370EA9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534156"/>
            <a:ext cx="8448717" cy="397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31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DD2595-C9C5-4788-8766-B6862D432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7A3249-3C11-440A-9B3F-BB64D3334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8B824E-422A-4D14-A8F9-895DCDEB7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39" y="135467"/>
            <a:ext cx="8207775" cy="409706"/>
          </a:xfrm>
        </p:spPr>
        <p:txBody>
          <a:bodyPr>
            <a:normAutofit fontScale="90000"/>
          </a:bodyPr>
          <a:lstStyle/>
          <a:p>
            <a:r>
              <a:rPr lang="de-AT" dirty="0"/>
              <a:t>Order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layers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their</a:t>
            </a:r>
            <a:r>
              <a:rPr lang="de-AT" dirty="0"/>
              <a:t> </a:t>
            </a:r>
            <a:r>
              <a:rPr lang="de-AT" dirty="0" err="1"/>
              <a:t>opacity</a:t>
            </a:r>
            <a:endParaRPr lang="de-A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38D3B8-BDE7-4EB1-9EEB-0BC886298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534676"/>
            <a:ext cx="8410145" cy="39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49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55415D-3271-4251-BED7-8FEA60BB4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732120-E94E-43B5-A30A-33777EC1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9F186E-5529-40C2-835B-50479EAA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39" y="135467"/>
            <a:ext cx="8207775" cy="379412"/>
          </a:xfrm>
        </p:spPr>
        <p:txBody>
          <a:bodyPr>
            <a:normAutofit fontScale="90000"/>
          </a:bodyPr>
          <a:lstStyle/>
          <a:p>
            <a:r>
              <a:rPr lang="de-AT" dirty="0" err="1"/>
              <a:t>Possible</a:t>
            </a:r>
            <a:r>
              <a:rPr lang="de-AT" dirty="0"/>
              <a:t> </a:t>
            </a:r>
            <a:r>
              <a:rPr lang="de-AT" dirty="0" err="1"/>
              <a:t>actions</a:t>
            </a:r>
            <a:endParaRPr lang="de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01733C-0996-47AE-9922-312987EAF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514879"/>
            <a:ext cx="8461130" cy="396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25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281699-7FBF-44C3-918B-BF165CA3B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2844A5-40CF-4DC1-9EC2-B2CFA7926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4BCE00-549D-4641-A3B0-81928052A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39" y="135467"/>
            <a:ext cx="8207775" cy="383017"/>
          </a:xfrm>
        </p:spPr>
        <p:txBody>
          <a:bodyPr>
            <a:normAutofit fontScale="90000"/>
          </a:bodyPr>
          <a:lstStyle/>
          <a:p>
            <a:r>
              <a:rPr lang="de-AT" dirty="0" err="1"/>
              <a:t>Creating</a:t>
            </a:r>
            <a:r>
              <a:rPr lang="de-AT" dirty="0"/>
              <a:t> an alert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0B8738-2C2F-48F0-8B6F-99080D986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518484"/>
            <a:ext cx="8340533" cy="393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53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72479C-9AC2-435E-9834-CC2F277B1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D138F-718B-47EC-9B89-3CCFDC944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4BFA0A-3C75-4BBD-918B-FDCCD475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39" y="135467"/>
            <a:ext cx="8207775" cy="408816"/>
          </a:xfrm>
        </p:spPr>
        <p:txBody>
          <a:bodyPr>
            <a:normAutofit fontScale="90000"/>
          </a:bodyPr>
          <a:lstStyle/>
          <a:p>
            <a:r>
              <a:rPr lang="de-AT" dirty="0" err="1"/>
              <a:t>Resource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an alert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C506B9-72F9-47B6-BADE-6BCFB5E37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544283"/>
            <a:ext cx="8384180" cy="393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60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258CCD-9018-4D8E-8D64-7ADCE3B35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E84843-00ED-4B55-A8C7-2F9E7E91A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B4C85F-1944-40C6-975C-438D3A22E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39" y="135467"/>
            <a:ext cx="8207775" cy="416111"/>
          </a:xfrm>
        </p:spPr>
        <p:txBody>
          <a:bodyPr>
            <a:normAutofit fontScale="90000"/>
          </a:bodyPr>
          <a:lstStyle/>
          <a:p>
            <a:r>
              <a:rPr lang="de-AT" dirty="0" err="1"/>
              <a:t>Creating</a:t>
            </a:r>
            <a:r>
              <a:rPr lang="de-AT" dirty="0"/>
              <a:t> an </a:t>
            </a:r>
            <a:r>
              <a:rPr lang="de-AT" dirty="0" err="1"/>
              <a:t>incident</a:t>
            </a:r>
            <a:endParaRPr lang="de-A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376E2-7E91-47CB-8591-92C755353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515380"/>
            <a:ext cx="8418774" cy="39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69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4A3D4D-120A-4B56-B141-4DD49F6D9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D687EB-B5CB-44A3-A532-7D98FF3AE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258223-E3C3-4A56-A496-696474A0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39" y="135467"/>
            <a:ext cx="8207775" cy="391524"/>
          </a:xfrm>
        </p:spPr>
        <p:txBody>
          <a:bodyPr>
            <a:normAutofit fontScale="90000"/>
          </a:bodyPr>
          <a:lstStyle/>
          <a:p>
            <a:r>
              <a:rPr lang="de-AT" dirty="0" err="1"/>
              <a:t>Assignment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alerts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an </a:t>
            </a:r>
            <a:r>
              <a:rPr lang="de-AT" dirty="0" err="1"/>
              <a:t>incident</a:t>
            </a:r>
            <a:endParaRPr lang="de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B5EAB5-7D3C-4FF8-8F30-8ECFE16B4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526991"/>
            <a:ext cx="8421554" cy="39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52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DF9280-0F0E-4496-A5E1-27479C13E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A81D94-9517-4894-9185-46E1EF355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3937D8-B0FA-46B2-B6A3-1CE5EC8F8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39" y="135467"/>
            <a:ext cx="8207775" cy="459444"/>
          </a:xfrm>
        </p:spPr>
        <p:txBody>
          <a:bodyPr/>
          <a:lstStyle/>
          <a:p>
            <a:r>
              <a:rPr lang="de-AT" dirty="0"/>
              <a:t>Templates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1BD248-8597-49E0-9066-871251D2B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525136"/>
            <a:ext cx="8393162" cy="39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32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1EFFDB-C4DF-4CA4-8A1C-66F1C89A2F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5CD0AD-0E19-420B-ABCC-9FA65F4D3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95587F-E95F-4E99-9C10-EFEB02527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39" y="135466"/>
            <a:ext cx="8207775" cy="381946"/>
          </a:xfrm>
        </p:spPr>
        <p:txBody>
          <a:bodyPr>
            <a:normAutofit fontScale="90000"/>
          </a:bodyPr>
          <a:lstStyle/>
          <a:p>
            <a:r>
              <a:rPr lang="de-AT" dirty="0" err="1"/>
              <a:t>Daybook</a:t>
            </a:r>
            <a:endParaRPr lang="de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236FF-C411-456A-B596-7B452EB26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517412"/>
            <a:ext cx="8465730" cy="396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71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DRIVER+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46" name="Foliennummernplatzhalter 2">
            <a:extLst>
              <a:ext uri="{FF2B5EF4-FFF2-40B4-BE49-F238E27FC236}">
                <a16:creationId xmlns:a16="http://schemas.microsoft.com/office/drawing/2014/main" id="{128F47A3-9002-497A-BD8E-3A64BA74DEA5}"/>
              </a:ext>
            </a:extLst>
          </p:cNvPr>
          <p:cNvSpPr txBox="1">
            <a:spLocks/>
          </p:cNvSpPr>
          <p:nvPr/>
        </p:nvSpPr>
        <p:spPr>
          <a:xfrm>
            <a:off x="163569" y="4483101"/>
            <a:ext cx="458731" cy="3878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Brandon Text Medium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F4C4A7-A8A2-774E-9968-91CCA6FE0429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47" name="Titel 3">
            <a:extLst>
              <a:ext uri="{FF2B5EF4-FFF2-40B4-BE49-F238E27FC236}">
                <a16:creationId xmlns:a16="http://schemas.microsoft.com/office/drawing/2014/main" id="{7B1F0D65-8F8E-410D-A880-C8E5E7F57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39" y="135467"/>
            <a:ext cx="8207775" cy="587142"/>
          </a:xfrm>
        </p:spPr>
        <p:txBody>
          <a:bodyPr>
            <a:normAutofit/>
          </a:bodyPr>
          <a:lstStyle/>
          <a:p>
            <a:r>
              <a:rPr lang="de-AT" dirty="0"/>
              <a:t>Life-X COP –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common</a:t>
            </a:r>
            <a:r>
              <a:rPr lang="de-AT" dirty="0"/>
              <a:t> operational </a:t>
            </a:r>
            <a:r>
              <a:rPr lang="de-AT" dirty="0" err="1"/>
              <a:t>picture</a:t>
            </a:r>
            <a:endParaRPr lang="de-DE" dirty="0"/>
          </a:p>
        </p:txBody>
      </p:sp>
      <p:sp>
        <p:nvSpPr>
          <p:cNvPr id="48" name="Textplatzhalter 4">
            <a:extLst>
              <a:ext uri="{FF2B5EF4-FFF2-40B4-BE49-F238E27FC236}">
                <a16:creationId xmlns:a16="http://schemas.microsoft.com/office/drawing/2014/main" id="{D7A73C70-9A17-480C-95E5-EF1974A3EC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3039" y="676138"/>
            <a:ext cx="8207775" cy="471764"/>
          </a:xfrm>
        </p:spPr>
        <p:txBody>
          <a:bodyPr/>
          <a:lstStyle/>
          <a:p>
            <a:r>
              <a:rPr lang="en-US" i="1" dirty="0"/>
              <a:t>Effectively exchange crisis management (CM) information</a:t>
            </a:r>
          </a:p>
        </p:txBody>
      </p:sp>
      <p:grpSp>
        <p:nvGrpSpPr>
          <p:cNvPr id="49" name="Gruppieren 5">
            <a:extLst>
              <a:ext uri="{FF2B5EF4-FFF2-40B4-BE49-F238E27FC236}">
                <a16:creationId xmlns:a16="http://schemas.microsoft.com/office/drawing/2014/main" id="{D5A57DE9-8024-4AE1-9135-F3AA56379BB6}"/>
              </a:ext>
            </a:extLst>
          </p:cNvPr>
          <p:cNvGrpSpPr/>
          <p:nvPr/>
        </p:nvGrpSpPr>
        <p:grpSpPr>
          <a:xfrm>
            <a:off x="552465" y="1055130"/>
            <a:ext cx="4001367" cy="1164750"/>
            <a:chOff x="990633" y="1032454"/>
            <a:chExt cx="3425337" cy="3585936"/>
          </a:xfrm>
        </p:grpSpPr>
        <p:sp>
          <p:nvSpPr>
            <p:cNvPr id="50" name="Freihandform: Form 6">
              <a:extLst>
                <a:ext uri="{FF2B5EF4-FFF2-40B4-BE49-F238E27FC236}">
                  <a16:creationId xmlns:a16="http://schemas.microsoft.com/office/drawing/2014/main" id="{8FC40BBA-BF19-4B38-B909-7AFC20F3C2F1}"/>
                </a:ext>
              </a:extLst>
            </p:cNvPr>
            <p:cNvSpPr/>
            <p:nvPr/>
          </p:nvSpPr>
          <p:spPr>
            <a:xfrm>
              <a:off x="990634" y="1032454"/>
              <a:ext cx="3425336" cy="717274"/>
            </a:xfrm>
            <a:custGeom>
              <a:avLst/>
              <a:gdLst>
                <a:gd name="connsiteX0" fmla="*/ 0 w 3265173"/>
                <a:gd name="connsiteY0" fmla="*/ 0 h 1116937"/>
                <a:gd name="connsiteX1" fmla="*/ 3265173 w 3265173"/>
                <a:gd name="connsiteY1" fmla="*/ 0 h 1116937"/>
                <a:gd name="connsiteX2" fmla="*/ 3265173 w 3265173"/>
                <a:gd name="connsiteY2" fmla="*/ 1116937 h 1116937"/>
                <a:gd name="connsiteX3" fmla="*/ 0 w 3265173"/>
                <a:gd name="connsiteY3" fmla="*/ 1116937 h 1116937"/>
                <a:gd name="connsiteX4" fmla="*/ 0 w 3265173"/>
                <a:gd name="connsiteY4" fmla="*/ 0 h 11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173" h="1116937">
                  <a:moveTo>
                    <a:pt x="0" y="0"/>
                  </a:moveTo>
                  <a:lnTo>
                    <a:pt x="3265173" y="0"/>
                  </a:lnTo>
                  <a:lnTo>
                    <a:pt x="3265173" y="1116937"/>
                  </a:lnTo>
                  <a:lnTo>
                    <a:pt x="0" y="11169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6464" tIns="89408" rIns="156464" bIns="89408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/>
                <a:t>Motivation</a:t>
              </a:r>
              <a:endParaRPr lang="de-DE" sz="2200" kern="1200" dirty="0"/>
            </a:p>
          </p:txBody>
        </p:sp>
        <p:sp>
          <p:nvSpPr>
            <p:cNvPr id="51" name="Freihandform: Form 7">
              <a:extLst>
                <a:ext uri="{FF2B5EF4-FFF2-40B4-BE49-F238E27FC236}">
                  <a16:creationId xmlns:a16="http://schemas.microsoft.com/office/drawing/2014/main" id="{E886175D-811E-415B-9CC9-DECDA5ABC171}"/>
                </a:ext>
              </a:extLst>
            </p:cNvPr>
            <p:cNvSpPr/>
            <p:nvPr/>
          </p:nvSpPr>
          <p:spPr>
            <a:xfrm>
              <a:off x="990633" y="1783356"/>
              <a:ext cx="3425337" cy="2835034"/>
            </a:xfrm>
            <a:custGeom>
              <a:avLst/>
              <a:gdLst>
                <a:gd name="connsiteX0" fmla="*/ 0 w 3265173"/>
                <a:gd name="connsiteY0" fmla="*/ 0 h 2234429"/>
                <a:gd name="connsiteX1" fmla="*/ 3265173 w 3265173"/>
                <a:gd name="connsiteY1" fmla="*/ 0 h 2234429"/>
                <a:gd name="connsiteX2" fmla="*/ 3265173 w 3265173"/>
                <a:gd name="connsiteY2" fmla="*/ 2234429 h 2234429"/>
                <a:gd name="connsiteX3" fmla="*/ 0 w 3265173"/>
                <a:gd name="connsiteY3" fmla="*/ 2234429 h 2234429"/>
                <a:gd name="connsiteX4" fmla="*/ 0 w 3265173"/>
                <a:gd name="connsiteY4" fmla="*/ 0 h 2234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173" h="2234429">
                  <a:moveTo>
                    <a:pt x="0" y="0"/>
                  </a:moveTo>
                  <a:lnTo>
                    <a:pt x="3265173" y="0"/>
                  </a:lnTo>
                  <a:lnTo>
                    <a:pt x="3265173" y="2234429"/>
                  </a:lnTo>
                  <a:lnTo>
                    <a:pt x="0" y="223442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348" tIns="117348" rIns="156464" bIns="176022" numCol="1" spcCol="1270" anchor="t" anchorCtr="0">
              <a:noAutofit/>
            </a:bodyPr>
            <a:lstStyle/>
            <a:p>
              <a:pPr marL="285750" lvl="1" indent="-285750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CM information is often distributed</a:t>
              </a:r>
            </a:p>
            <a:p>
              <a:pPr marL="285750" lvl="1" indent="-285750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Information sharing often done by e-mail, phone, …</a:t>
              </a:r>
            </a:p>
          </p:txBody>
        </p:sp>
      </p:grp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E4B77B5E-B433-498C-86AB-F81BB317B39E}"/>
              </a:ext>
            </a:extLst>
          </p:cNvPr>
          <p:cNvSpPr txBox="1">
            <a:spLocks/>
          </p:cNvSpPr>
          <p:nvPr/>
        </p:nvSpPr>
        <p:spPr>
          <a:xfrm>
            <a:off x="0" y="5388129"/>
            <a:ext cx="458731" cy="3878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Brandon Text Medium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F4C4A7-A8A2-774E-9968-91CCA6FE0429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53" name="Picture 12" descr="Deutsche Bahn, DB, rail, dicora, Arbeitsplatz, Netzdisposition, Zugüberwachung, betriebszentrale Karlsruhe, GSM-R&#10; &#10;Rechte: DB AG/DB AG/Saarbourg&#10;http://www.bahnimbild.de - freigabe für einmalige verwendung!&#10;Bestellnr: 710097 vom 12.05.2005">
            <a:hlinkClick r:id="rId2"/>
            <a:extLst>
              <a:ext uri="{FF2B5EF4-FFF2-40B4-BE49-F238E27FC236}">
                <a16:creationId xmlns:a16="http://schemas.microsoft.com/office/drawing/2014/main" id="{21EAB528-D31E-4FEC-82C1-4848AC540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12" y="2274388"/>
            <a:ext cx="945615" cy="7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Rettung, Ambulance, Ambulanz, paramedics, paramedic services, emergency personnel services, emergency services">
            <a:hlinkClick r:id="rId4"/>
            <a:extLst>
              <a:ext uri="{FF2B5EF4-FFF2-40B4-BE49-F238E27FC236}">
                <a16:creationId xmlns:a16="http://schemas.microsoft.com/office/drawing/2014/main" id="{FC0D1E1B-1A6A-47BE-B3EB-C0CEA70A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24" y="4093359"/>
            <a:ext cx="948158" cy="65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6" descr="Divos with model">
            <a:hlinkClick r:id="rId6"/>
            <a:extLst>
              <a:ext uri="{FF2B5EF4-FFF2-40B4-BE49-F238E27FC236}">
                <a16:creationId xmlns:a16="http://schemas.microsoft.com/office/drawing/2014/main" id="{B487F955-44BC-41F8-8DF7-9C1F62F5F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73" y="3126353"/>
            <a:ext cx="980431" cy="73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Polizei; Kantonspolizei; st. Gallen; Police; Police Service; Schweiz; Switzerland; Arbeitsplatz; Leitstelle; Control Centre; Disponent; dispatcher; Diponentin; Frau; woman; made by Erich Hussmann imageindustry and copyright Frequentis AG;">
            <a:hlinkClick r:id="rId8"/>
            <a:extLst>
              <a:ext uri="{FF2B5EF4-FFF2-40B4-BE49-F238E27FC236}">
                <a16:creationId xmlns:a16="http://schemas.microsoft.com/office/drawing/2014/main" id="{16745065-6FFB-4317-89E6-343B861F3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23" y="3229572"/>
            <a:ext cx="842807" cy="63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Stellwerk in Hamburg-Waltershof, Deutsche Bahn, DB, stellwerk, eisenbahn, rail, public transport, PT, &#10;&#10;">
            <a:hlinkClick r:id="rId10"/>
            <a:extLst>
              <a:ext uri="{FF2B5EF4-FFF2-40B4-BE49-F238E27FC236}">
                <a16:creationId xmlns:a16="http://schemas.microsoft.com/office/drawing/2014/main" id="{822C5837-74CE-4044-83B5-32FD221B2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274" y="2480512"/>
            <a:ext cx="939530" cy="67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EFE0848-3BBC-4BC6-87E2-63D95CE1E154}"/>
              </a:ext>
            </a:extLst>
          </p:cNvPr>
          <p:cNvCxnSpPr>
            <a:cxnSpLocks/>
          </p:cNvCxnSpPr>
          <p:nvPr/>
        </p:nvCxnSpPr>
        <p:spPr bwMode="auto">
          <a:xfrm flipH="1">
            <a:off x="1800474" y="3080229"/>
            <a:ext cx="1524000" cy="1111078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1A3523C-0656-40C5-B582-FD0920FDE334}"/>
              </a:ext>
            </a:extLst>
          </p:cNvPr>
          <p:cNvCxnSpPr>
            <a:cxnSpLocks/>
          </p:cNvCxnSpPr>
          <p:nvPr/>
        </p:nvCxnSpPr>
        <p:spPr bwMode="auto">
          <a:xfrm>
            <a:off x="3019675" y="2914393"/>
            <a:ext cx="163972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8352BB8-6AAB-4084-BA27-82BD6E5786F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857627" y="3232631"/>
            <a:ext cx="947735" cy="914399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88E1748-3DB8-452F-8328-1020C612144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67076" y="3766029"/>
            <a:ext cx="1295399" cy="38100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A9E74E1-C722-466C-96AC-065DC38A0FA9}"/>
              </a:ext>
            </a:extLst>
          </p:cNvPr>
          <p:cNvCxnSpPr>
            <a:cxnSpLocks/>
          </p:cNvCxnSpPr>
          <p:nvPr/>
        </p:nvCxnSpPr>
        <p:spPr bwMode="auto">
          <a:xfrm>
            <a:off x="2333876" y="4429118"/>
            <a:ext cx="145754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F259E69-AE75-4392-9341-EBB20A2B3680}"/>
              </a:ext>
            </a:extLst>
          </p:cNvPr>
          <p:cNvCxnSpPr>
            <a:cxnSpLocks/>
          </p:cNvCxnSpPr>
          <p:nvPr/>
        </p:nvCxnSpPr>
        <p:spPr bwMode="auto">
          <a:xfrm flipV="1">
            <a:off x="3194080" y="3618369"/>
            <a:ext cx="737189" cy="3897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1C985FC6-31B5-4A69-8C72-578D3932CC6D}"/>
              </a:ext>
            </a:extLst>
          </p:cNvPr>
          <p:cNvCxnSpPr>
            <a:cxnSpLocks/>
          </p:cNvCxnSpPr>
          <p:nvPr/>
        </p:nvCxnSpPr>
        <p:spPr bwMode="auto">
          <a:xfrm flipH="1">
            <a:off x="1267076" y="3080229"/>
            <a:ext cx="1850589" cy="45720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ACCBCE6-CA92-4CA3-A63E-13F578AEEE1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064054" y="3232630"/>
            <a:ext cx="1053610" cy="304803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66" name="Puzzle3">
            <a:extLst>
              <a:ext uri="{FF2B5EF4-FFF2-40B4-BE49-F238E27FC236}">
                <a16:creationId xmlns:a16="http://schemas.microsoft.com/office/drawing/2014/main" id="{C465E9A4-0540-47D5-BA06-559A7C97F5FD}"/>
              </a:ext>
            </a:extLst>
          </p:cNvPr>
          <p:cNvSpPr>
            <a:spLocks noEditPoints="1" noChangeArrowheads="1"/>
          </p:cNvSpPr>
          <p:nvPr/>
        </p:nvSpPr>
        <p:spPr bwMode="auto">
          <a:xfrm rot="770133">
            <a:off x="1118915" y="3668438"/>
            <a:ext cx="307137" cy="392053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BE7D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" name="Puzzle2">
            <a:extLst>
              <a:ext uri="{FF2B5EF4-FFF2-40B4-BE49-F238E27FC236}">
                <a16:creationId xmlns:a16="http://schemas.microsoft.com/office/drawing/2014/main" id="{3B71F9FE-090B-4FF8-80D0-EA2E74760FD1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922081" y="3971662"/>
            <a:ext cx="392570" cy="347274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" name="Puzzle4">
            <a:extLst>
              <a:ext uri="{FF2B5EF4-FFF2-40B4-BE49-F238E27FC236}">
                <a16:creationId xmlns:a16="http://schemas.microsoft.com/office/drawing/2014/main" id="{CBC52455-4B4A-4D3C-A626-0D8AEDFCA8F5}"/>
              </a:ext>
            </a:extLst>
          </p:cNvPr>
          <p:cNvSpPr>
            <a:spLocks noEditPoints="1" noChangeArrowheads="1"/>
          </p:cNvSpPr>
          <p:nvPr/>
        </p:nvSpPr>
        <p:spPr bwMode="auto">
          <a:xfrm rot="20469981">
            <a:off x="2743966" y="2970513"/>
            <a:ext cx="264296" cy="459191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D8EBB3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" name="Puzzle2">
            <a:extLst>
              <a:ext uri="{FF2B5EF4-FFF2-40B4-BE49-F238E27FC236}">
                <a16:creationId xmlns:a16="http://schemas.microsoft.com/office/drawing/2014/main" id="{EC1C58C9-AAFD-4840-9CDB-5E0C12D592AB}"/>
              </a:ext>
            </a:extLst>
          </p:cNvPr>
          <p:cNvSpPr>
            <a:spLocks noEditPoints="1" noChangeArrowheads="1"/>
          </p:cNvSpPr>
          <p:nvPr/>
        </p:nvSpPr>
        <p:spPr bwMode="auto">
          <a:xfrm rot="17893324">
            <a:off x="2051736" y="3204230"/>
            <a:ext cx="355680" cy="317074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Puzzle2">
            <a:extLst>
              <a:ext uri="{FF2B5EF4-FFF2-40B4-BE49-F238E27FC236}">
                <a16:creationId xmlns:a16="http://schemas.microsoft.com/office/drawing/2014/main" id="{5EB078D6-CB35-4A4B-851B-90A2C8D926A4}"/>
              </a:ext>
            </a:extLst>
          </p:cNvPr>
          <p:cNvSpPr>
            <a:spLocks noEditPoints="1" noChangeArrowheads="1"/>
          </p:cNvSpPr>
          <p:nvPr/>
        </p:nvSpPr>
        <p:spPr bwMode="auto">
          <a:xfrm rot="17893324">
            <a:off x="3065624" y="3319158"/>
            <a:ext cx="355680" cy="317074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Puzzle3">
            <a:extLst>
              <a:ext uri="{FF2B5EF4-FFF2-40B4-BE49-F238E27FC236}">
                <a16:creationId xmlns:a16="http://schemas.microsoft.com/office/drawing/2014/main" id="{9D1C289D-183A-4D78-8543-8DAD4647D66E}"/>
              </a:ext>
            </a:extLst>
          </p:cNvPr>
          <p:cNvSpPr>
            <a:spLocks noEditPoints="1" noChangeArrowheads="1"/>
          </p:cNvSpPr>
          <p:nvPr/>
        </p:nvSpPr>
        <p:spPr bwMode="auto">
          <a:xfrm rot="6558347">
            <a:off x="1541909" y="3369266"/>
            <a:ext cx="302233" cy="398414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" name="Puzzle3">
            <a:extLst>
              <a:ext uri="{FF2B5EF4-FFF2-40B4-BE49-F238E27FC236}">
                <a16:creationId xmlns:a16="http://schemas.microsoft.com/office/drawing/2014/main" id="{BE4DB26C-A9F8-43DB-8BD4-2A294E43E960}"/>
              </a:ext>
            </a:extLst>
          </p:cNvPr>
          <p:cNvSpPr>
            <a:spLocks noEditPoints="1" noChangeArrowheads="1"/>
          </p:cNvSpPr>
          <p:nvPr/>
        </p:nvSpPr>
        <p:spPr bwMode="auto">
          <a:xfrm rot="770133">
            <a:off x="2657401" y="3788916"/>
            <a:ext cx="307137" cy="392053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BE7D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3" name="Puzzle3">
            <a:extLst>
              <a:ext uri="{FF2B5EF4-FFF2-40B4-BE49-F238E27FC236}">
                <a16:creationId xmlns:a16="http://schemas.microsoft.com/office/drawing/2014/main" id="{DB9E937D-35A3-4F13-A39E-10C07D91080E}"/>
              </a:ext>
            </a:extLst>
          </p:cNvPr>
          <p:cNvSpPr>
            <a:spLocks noEditPoints="1" noChangeArrowheads="1"/>
          </p:cNvSpPr>
          <p:nvPr/>
        </p:nvSpPr>
        <p:spPr bwMode="auto">
          <a:xfrm rot="6558347">
            <a:off x="2531833" y="2785321"/>
            <a:ext cx="302233" cy="398414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4" name="Picture 2" descr="\\intranet\DavWWWRoot\teams\001\CCC\Fotostock\video wall with person in front.jpg">
            <a:extLst>
              <a:ext uri="{FF2B5EF4-FFF2-40B4-BE49-F238E27FC236}">
                <a16:creationId xmlns:a16="http://schemas.microsoft.com/office/drawing/2014/main" id="{0DDC1F91-B195-4F6C-BA8E-8B465623B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410" y="4030755"/>
            <a:ext cx="1001920" cy="75140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8ECE7DB-B717-4949-9C85-9FF625A251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4165" y="2286153"/>
            <a:ext cx="3796649" cy="2424186"/>
          </a:xfrm>
          <a:prstGeom prst="rect">
            <a:avLst/>
          </a:prstGeom>
        </p:spPr>
      </p:pic>
      <p:grpSp>
        <p:nvGrpSpPr>
          <p:cNvPr id="76" name="Gruppieren 5">
            <a:extLst>
              <a:ext uri="{FF2B5EF4-FFF2-40B4-BE49-F238E27FC236}">
                <a16:creationId xmlns:a16="http://schemas.microsoft.com/office/drawing/2014/main" id="{A87A5B99-313C-43A8-AE18-F58ECEDE6ECE}"/>
              </a:ext>
            </a:extLst>
          </p:cNvPr>
          <p:cNvGrpSpPr/>
          <p:nvPr/>
        </p:nvGrpSpPr>
        <p:grpSpPr>
          <a:xfrm>
            <a:off x="4799614" y="1055130"/>
            <a:ext cx="3960627" cy="1164750"/>
            <a:chOff x="990633" y="1032454"/>
            <a:chExt cx="3425337" cy="3585936"/>
          </a:xfrm>
        </p:grpSpPr>
        <p:sp>
          <p:nvSpPr>
            <p:cNvPr id="77" name="Freihandform: Form 6">
              <a:extLst>
                <a:ext uri="{FF2B5EF4-FFF2-40B4-BE49-F238E27FC236}">
                  <a16:creationId xmlns:a16="http://schemas.microsoft.com/office/drawing/2014/main" id="{EA6993B4-C912-4D2A-904D-235EF07FC388}"/>
                </a:ext>
              </a:extLst>
            </p:cNvPr>
            <p:cNvSpPr/>
            <p:nvPr/>
          </p:nvSpPr>
          <p:spPr>
            <a:xfrm>
              <a:off x="990634" y="1032454"/>
              <a:ext cx="3425336" cy="717274"/>
            </a:xfrm>
            <a:custGeom>
              <a:avLst/>
              <a:gdLst>
                <a:gd name="connsiteX0" fmla="*/ 0 w 3265173"/>
                <a:gd name="connsiteY0" fmla="*/ 0 h 1116937"/>
                <a:gd name="connsiteX1" fmla="*/ 3265173 w 3265173"/>
                <a:gd name="connsiteY1" fmla="*/ 0 h 1116937"/>
                <a:gd name="connsiteX2" fmla="*/ 3265173 w 3265173"/>
                <a:gd name="connsiteY2" fmla="*/ 1116937 h 1116937"/>
                <a:gd name="connsiteX3" fmla="*/ 0 w 3265173"/>
                <a:gd name="connsiteY3" fmla="*/ 1116937 h 1116937"/>
                <a:gd name="connsiteX4" fmla="*/ 0 w 3265173"/>
                <a:gd name="connsiteY4" fmla="*/ 0 h 11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173" h="1116937">
                  <a:moveTo>
                    <a:pt x="0" y="0"/>
                  </a:moveTo>
                  <a:lnTo>
                    <a:pt x="3265173" y="0"/>
                  </a:lnTo>
                  <a:lnTo>
                    <a:pt x="3265173" y="1116937"/>
                  </a:lnTo>
                  <a:lnTo>
                    <a:pt x="0" y="11169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6464" tIns="89408" rIns="156464" bIns="89408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/>
                <a:t>COP Approach</a:t>
              </a:r>
              <a:endParaRPr lang="de-DE" sz="2200" kern="1200" dirty="0"/>
            </a:p>
          </p:txBody>
        </p:sp>
        <p:sp>
          <p:nvSpPr>
            <p:cNvPr id="78" name="Freihandform: Form 7">
              <a:extLst>
                <a:ext uri="{FF2B5EF4-FFF2-40B4-BE49-F238E27FC236}">
                  <a16:creationId xmlns:a16="http://schemas.microsoft.com/office/drawing/2014/main" id="{493364AC-680B-42DE-8135-01A752AB5146}"/>
                </a:ext>
              </a:extLst>
            </p:cNvPr>
            <p:cNvSpPr/>
            <p:nvPr/>
          </p:nvSpPr>
          <p:spPr>
            <a:xfrm>
              <a:off x="990633" y="1783356"/>
              <a:ext cx="3425337" cy="2835034"/>
            </a:xfrm>
            <a:custGeom>
              <a:avLst/>
              <a:gdLst>
                <a:gd name="connsiteX0" fmla="*/ 0 w 3265173"/>
                <a:gd name="connsiteY0" fmla="*/ 0 h 2234429"/>
                <a:gd name="connsiteX1" fmla="*/ 3265173 w 3265173"/>
                <a:gd name="connsiteY1" fmla="*/ 0 h 2234429"/>
                <a:gd name="connsiteX2" fmla="*/ 3265173 w 3265173"/>
                <a:gd name="connsiteY2" fmla="*/ 2234429 h 2234429"/>
                <a:gd name="connsiteX3" fmla="*/ 0 w 3265173"/>
                <a:gd name="connsiteY3" fmla="*/ 2234429 h 2234429"/>
                <a:gd name="connsiteX4" fmla="*/ 0 w 3265173"/>
                <a:gd name="connsiteY4" fmla="*/ 0 h 2234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173" h="2234429">
                  <a:moveTo>
                    <a:pt x="0" y="0"/>
                  </a:moveTo>
                  <a:lnTo>
                    <a:pt x="3265173" y="0"/>
                  </a:lnTo>
                  <a:lnTo>
                    <a:pt x="3265173" y="2234429"/>
                  </a:lnTo>
                  <a:lnTo>
                    <a:pt x="0" y="223442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348" tIns="117348" rIns="156464" bIns="176022" numCol="1" spcCol="1270" anchor="t" anchorCtr="0">
              <a:noAutofit/>
            </a:bodyPr>
            <a:lstStyle/>
            <a:p>
              <a:pPr marL="285750" lvl="1" indent="-285750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Information is collected in a well structured way and shared among involved organizations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412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753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428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BA53BF-A59D-49F6-955D-AADD39196F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D5106F-D5D1-40F9-B6B8-ECC3C5EA5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EE48E3-F79D-4B6B-9D6E-6C2C9DB9C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Life-x </a:t>
            </a:r>
            <a:r>
              <a:rPr lang="de-AT" dirty="0" err="1"/>
              <a:t>cop</a:t>
            </a:r>
            <a:r>
              <a:rPr lang="de-AT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0B6168-7041-4061-9160-E4D2CBA75F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 err="1"/>
              <a:t>Some</a:t>
            </a:r>
            <a:r>
              <a:rPr lang="de-AT" dirty="0"/>
              <a:t> </a:t>
            </a:r>
            <a:r>
              <a:rPr lang="de-AT" dirty="0" err="1"/>
              <a:t>facts</a:t>
            </a:r>
            <a:endParaRPr lang="de-A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886908-7AC1-4985-AA75-8CE7F66E06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1338263"/>
            <a:ext cx="8294687" cy="314483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Prototype </a:t>
            </a:r>
          </a:p>
          <a:p>
            <a:pPr marL="1028700" lvl="1"/>
            <a:r>
              <a:rPr lang="de-AT" dirty="0" err="1"/>
              <a:t>already</a:t>
            </a:r>
            <a:r>
              <a:rPr lang="de-AT" dirty="0"/>
              <a:t> </a:t>
            </a:r>
            <a:r>
              <a:rPr lang="de-AT" dirty="0" err="1"/>
              <a:t>used</a:t>
            </a:r>
            <a:r>
              <a:rPr lang="de-AT" dirty="0"/>
              <a:t> </a:t>
            </a:r>
            <a:r>
              <a:rPr lang="de-AT" dirty="0" err="1"/>
              <a:t>successfully</a:t>
            </a:r>
            <a:r>
              <a:rPr lang="de-AT" dirty="0"/>
              <a:t> in </a:t>
            </a:r>
            <a:r>
              <a:rPr lang="de-AT" dirty="0" err="1"/>
              <a:t>other</a:t>
            </a:r>
            <a:r>
              <a:rPr lang="de-AT" dirty="0"/>
              <a:t> </a:t>
            </a:r>
            <a:r>
              <a:rPr lang="de-AT" dirty="0" err="1"/>
              <a:t>projects</a:t>
            </a:r>
            <a:endParaRPr lang="de-AT" dirty="0"/>
          </a:p>
          <a:p>
            <a:pPr marL="1028700" lvl="1"/>
            <a:r>
              <a:rPr lang="de-AT" dirty="0" err="1"/>
              <a:t>constantly</a:t>
            </a:r>
            <a:r>
              <a:rPr lang="de-AT" dirty="0"/>
              <a:t> </a:t>
            </a:r>
            <a:r>
              <a:rPr lang="de-AT" dirty="0" err="1"/>
              <a:t>evolving</a:t>
            </a:r>
            <a:endParaRPr lang="de-AT" dirty="0"/>
          </a:p>
          <a:p>
            <a:endParaRPr lang="de-A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Online </a:t>
            </a:r>
            <a:r>
              <a:rPr lang="de-AT" dirty="0" err="1"/>
              <a:t>application</a:t>
            </a:r>
            <a:r>
              <a:rPr lang="de-AT" dirty="0"/>
              <a:t> – </a:t>
            </a:r>
            <a:r>
              <a:rPr lang="de-AT" dirty="0" err="1"/>
              <a:t>no</a:t>
            </a:r>
            <a:r>
              <a:rPr lang="de-AT" dirty="0"/>
              <a:t> </a:t>
            </a:r>
            <a:r>
              <a:rPr lang="de-AT" dirty="0" err="1"/>
              <a:t>client</a:t>
            </a:r>
            <a:r>
              <a:rPr lang="de-AT" dirty="0"/>
              <a:t> </a:t>
            </a:r>
            <a:r>
              <a:rPr lang="de-AT" dirty="0" err="1"/>
              <a:t>installation</a:t>
            </a:r>
            <a:r>
              <a:rPr lang="de-AT" dirty="0"/>
              <a:t> </a:t>
            </a:r>
            <a:r>
              <a:rPr lang="de-AT" dirty="0" err="1"/>
              <a:t>needed</a:t>
            </a:r>
            <a:endParaRPr lang="de-AT" dirty="0"/>
          </a:p>
          <a:p>
            <a:endParaRPr lang="de-A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 err="1"/>
              <a:t>Map</a:t>
            </a:r>
            <a:r>
              <a:rPr lang="de-AT" dirty="0"/>
              <a:t> </a:t>
            </a:r>
            <a:r>
              <a:rPr lang="de-AT" dirty="0" err="1"/>
              <a:t>based</a:t>
            </a:r>
            <a:r>
              <a:rPr lang="de-AT" dirty="0"/>
              <a:t> </a:t>
            </a:r>
          </a:p>
          <a:p>
            <a:pPr marL="1028700" lvl="1"/>
            <a:endParaRPr lang="de-AT" dirty="0"/>
          </a:p>
        </p:txBody>
      </p:sp>
      <p:pic>
        <p:nvPicPr>
          <p:cNvPr id="2054" name="Picture 6" descr="travel map by vectorsme">
            <a:extLst>
              <a:ext uri="{FF2B5EF4-FFF2-40B4-BE49-F238E27FC236}">
                <a16:creationId xmlns:a16="http://schemas.microsoft.com/office/drawing/2014/main" id="{64F63FBA-0129-4AC1-BA0C-8CAD82EAF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316" y="2679725"/>
            <a:ext cx="2329509" cy="211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imetype install by sixsixfive">
            <a:extLst>
              <a:ext uri="{FF2B5EF4-FFF2-40B4-BE49-F238E27FC236}">
                <a16:creationId xmlns:a16="http://schemas.microsoft.com/office/drawing/2014/main" id="{0906D806-6D8D-40CC-84D3-C350D41AF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692" y="2061881"/>
            <a:ext cx="1869720" cy="24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rogress bar by rendon">
            <a:extLst>
              <a:ext uri="{FF2B5EF4-FFF2-40B4-BE49-F238E27FC236}">
                <a16:creationId xmlns:a16="http://schemas.microsoft.com/office/drawing/2014/main" id="{FA2BAE43-FC5E-4F0B-82CB-C117E63E5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692" y="1210633"/>
            <a:ext cx="3134453" cy="36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A9BB77-6D78-4690-A819-6EDFC3C4C738}"/>
              </a:ext>
            </a:extLst>
          </p:cNvPr>
          <p:cNvSpPr txBox="1"/>
          <p:nvPr/>
        </p:nvSpPr>
        <p:spPr>
          <a:xfrm>
            <a:off x="5025151" y="912020"/>
            <a:ext cx="5449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00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546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95FDD9-0DF6-497D-A285-46F617704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A52980-2992-4F5A-A9F1-B63B059AD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37E7A9-AA58-4184-8DA9-98EB6C78C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Life-x </a:t>
            </a:r>
            <a:r>
              <a:rPr lang="de-AT" dirty="0" err="1"/>
              <a:t>coP</a:t>
            </a:r>
            <a:endParaRPr lang="de-AT" dirty="0"/>
          </a:p>
        </p:txBody>
      </p:sp>
      <p:pic>
        <p:nvPicPr>
          <p:cNvPr id="7" name="Picture 2" descr="D:\CFL_Files\FRQ_Local_Working_Copy\Presentations\SKKM\SKKM Screenshots\SKKM-1.png">
            <a:extLst>
              <a:ext uri="{FF2B5EF4-FFF2-40B4-BE49-F238E27FC236}">
                <a16:creationId xmlns:a16="http://schemas.microsoft.com/office/drawing/2014/main" id="{3580DF26-BC57-43EE-B610-CBA8FB1F3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5307" y="2044037"/>
            <a:ext cx="3503992" cy="2832808"/>
          </a:xfrm>
          <a:prstGeom prst="rect">
            <a:avLst/>
          </a:prstGeom>
          <a:noFill/>
          <a:ln w="12700">
            <a:solidFill>
              <a:schemeClr val="tx1"/>
            </a:solidFill>
          </a:ln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8D4FBC0-B754-478E-9725-0CCEB10AB656}"/>
              </a:ext>
            </a:extLst>
          </p:cNvPr>
          <p:cNvGrpSpPr/>
          <p:nvPr/>
        </p:nvGrpSpPr>
        <p:grpSpPr>
          <a:xfrm>
            <a:off x="4417193" y="936338"/>
            <a:ext cx="3546800" cy="3419067"/>
            <a:chOff x="-396552" y="1777699"/>
            <a:chExt cx="6170473" cy="4670754"/>
          </a:xfrm>
        </p:grpSpPr>
        <p:pic>
          <p:nvPicPr>
            <p:cNvPr id="9" name="Picture 3" descr="D:\CFL_Files\FRQ_Local_Working_Copy\Presentations\SKKM\SKKM Screenshots\SKKM-17.png">
              <a:extLst>
                <a:ext uri="{FF2B5EF4-FFF2-40B4-BE49-F238E27FC236}">
                  <a16:creationId xmlns:a16="http://schemas.microsoft.com/office/drawing/2014/main" id="{4D5F2592-909A-47AD-88E9-375BFE1B1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6552" y="2636912"/>
              <a:ext cx="6098465" cy="3811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D:\CFL_Files\FRQ_Local_Working_Copy\Presentations\SKKM\SKKM Screenshots\SKKM-6.png">
              <a:extLst>
                <a:ext uri="{FF2B5EF4-FFF2-40B4-BE49-F238E27FC236}">
                  <a16:creationId xmlns:a16="http://schemas.microsoft.com/office/drawing/2014/main" id="{A13FB473-BE81-4FE1-93E5-1BE8B13C7C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4544" y="1777699"/>
              <a:ext cx="6098465" cy="3811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5" descr="D:\CFL_Files\FRQ_Local_Working_Copy\Presentations\SKKM\SKKM Screenshots\SKKM-12.png">
            <a:extLst>
              <a:ext uri="{FF2B5EF4-FFF2-40B4-BE49-F238E27FC236}">
                <a16:creationId xmlns:a16="http://schemas.microsoft.com/office/drawing/2014/main" id="{B4627CBC-92E4-40A6-BC17-F82D1EAC3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8583" y="402723"/>
            <a:ext cx="3505409" cy="2833954"/>
          </a:xfrm>
          <a:prstGeom prst="rect">
            <a:avLst/>
          </a:prstGeom>
          <a:noFill/>
          <a:ln w="12700">
            <a:solidFill>
              <a:schemeClr val="tx1"/>
            </a:solidFill>
          </a:ln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ihandform: Form 7">
            <a:extLst>
              <a:ext uri="{FF2B5EF4-FFF2-40B4-BE49-F238E27FC236}">
                <a16:creationId xmlns:a16="http://schemas.microsoft.com/office/drawing/2014/main" id="{D35D03B8-A47A-47AE-8B03-E577309A490B}"/>
              </a:ext>
            </a:extLst>
          </p:cNvPr>
          <p:cNvSpPr/>
          <p:nvPr/>
        </p:nvSpPr>
        <p:spPr>
          <a:xfrm>
            <a:off x="564577" y="877918"/>
            <a:ext cx="1161277" cy="585113"/>
          </a:xfrm>
          <a:custGeom>
            <a:avLst/>
            <a:gdLst>
              <a:gd name="connsiteX0" fmla="*/ 0 w 3265173"/>
              <a:gd name="connsiteY0" fmla="*/ 0 h 2234429"/>
              <a:gd name="connsiteX1" fmla="*/ 3265173 w 3265173"/>
              <a:gd name="connsiteY1" fmla="*/ 0 h 2234429"/>
              <a:gd name="connsiteX2" fmla="*/ 3265173 w 3265173"/>
              <a:gd name="connsiteY2" fmla="*/ 2234429 h 2234429"/>
              <a:gd name="connsiteX3" fmla="*/ 0 w 3265173"/>
              <a:gd name="connsiteY3" fmla="*/ 2234429 h 2234429"/>
              <a:gd name="connsiteX4" fmla="*/ 0 w 3265173"/>
              <a:gd name="connsiteY4" fmla="*/ 0 h 223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5173" h="2234429">
                <a:moveTo>
                  <a:pt x="0" y="0"/>
                </a:moveTo>
                <a:lnTo>
                  <a:pt x="3265173" y="0"/>
                </a:lnTo>
                <a:lnTo>
                  <a:pt x="3265173" y="2234429"/>
                </a:lnTo>
                <a:lnTo>
                  <a:pt x="0" y="223442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7348" tIns="117348" rIns="156464" bIns="176022" numCol="1" spcCol="1270" anchor="t" anchorCtr="0">
            <a:noAutofit/>
          </a:bodyPr>
          <a:lstStyle/>
          <a:p>
            <a:pPr marL="0" lvl="1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dirty="0"/>
              <a:t>Sensor information</a:t>
            </a:r>
          </a:p>
        </p:txBody>
      </p:sp>
      <p:sp>
        <p:nvSpPr>
          <p:cNvPr id="13" name="Freihandform: Form 7">
            <a:extLst>
              <a:ext uri="{FF2B5EF4-FFF2-40B4-BE49-F238E27FC236}">
                <a16:creationId xmlns:a16="http://schemas.microsoft.com/office/drawing/2014/main" id="{7CF2D786-7429-4BE5-95B6-27B7578F81F2}"/>
              </a:ext>
            </a:extLst>
          </p:cNvPr>
          <p:cNvSpPr/>
          <p:nvPr/>
        </p:nvSpPr>
        <p:spPr>
          <a:xfrm>
            <a:off x="781604" y="1571661"/>
            <a:ext cx="1293491" cy="574671"/>
          </a:xfrm>
          <a:custGeom>
            <a:avLst/>
            <a:gdLst>
              <a:gd name="connsiteX0" fmla="*/ 0 w 3265173"/>
              <a:gd name="connsiteY0" fmla="*/ 0 h 2234429"/>
              <a:gd name="connsiteX1" fmla="*/ 3265173 w 3265173"/>
              <a:gd name="connsiteY1" fmla="*/ 0 h 2234429"/>
              <a:gd name="connsiteX2" fmla="*/ 3265173 w 3265173"/>
              <a:gd name="connsiteY2" fmla="*/ 2234429 h 2234429"/>
              <a:gd name="connsiteX3" fmla="*/ 0 w 3265173"/>
              <a:gd name="connsiteY3" fmla="*/ 2234429 h 2234429"/>
              <a:gd name="connsiteX4" fmla="*/ 0 w 3265173"/>
              <a:gd name="connsiteY4" fmla="*/ 0 h 223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5173" h="2234429">
                <a:moveTo>
                  <a:pt x="0" y="0"/>
                </a:moveTo>
                <a:lnTo>
                  <a:pt x="3265173" y="0"/>
                </a:lnTo>
                <a:lnTo>
                  <a:pt x="3265173" y="2234429"/>
                </a:lnTo>
                <a:lnTo>
                  <a:pt x="0" y="223442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7348" tIns="117348" rIns="156464" bIns="176022" numCol="1" spcCol="1270" anchor="t" anchorCtr="0">
            <a:noAutofit/>
          </a:bodyPr>
          <a:lstStyle/>
          <a:p>
            <a:pPr marL="0" lvl="1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dirty="0"/>
              <a:t>Hazard information</a:t>
            </a:r>
          </a:p>
        </p:txBody>
      </p:sp>
      <p:sp>
        <p:nvSpPr>
          <p:cNvPr id="14" name="Freihandform: Form 7">
            <a:extLst>
              <a:ext uri="{FF2B5EF4-FFF2-40B4-BE49-F238E27FC236}">
                <a16:creationId xmlns:a16="http://schemas.microsoft.com/office/drawing/2014/main" id="{B4FA7818-0856-450B-A342-92B59E48BDBF}"/>
              </a:ext>
            </a:extLst>
          </p:cNvPr>
          <p:cNvSpPr/>
          <p:nvPr/>
        </p:nvSpPr>
        <p:spPr>
          <a:xfrm>
            <a:off x="1066393" y="2259095"/>
            <a:ext cx="1318921" cy="618508"/>
          </a:xfrm>
          <a:custGeom>
            <a:avLst/>
            <a:gdLst>
              <a:gd name="connsiteX0" fmla="*/ 0 w 3265173"/>
              <a:gd name="connsiteY0" fmla="*/ 0 h 2234429"/>
              <a:gd name="connsiteX1" fmla="*/ 3265173 w 3265173"/>
              <a:gd name="connsiteY1" fmla="*/ 0 h 2234429"/>
              <a:gd name="connsiteX2" fmla="*/ 3265173 w 3265173"/>
              <a:gd name="connsiteY2" fmla="*/ 2234429 h 2234429"/>
              <a:gd name="connsiteX3" fmla="*/ 0 w 3265173"/>
              <a:gd name="connsiteY3" fmla="*/ 2234429 h 2234429"/>
              <a:gd name="connsiteX4" fmla="*/ 0 w 3265173"/>
              <a:gd name="connsiteY4" fmla="*/ 0 h 223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5173" h="2234429">
                <a:moveTo>
                  <a:pt x="0" y="0"/>
                </a:moveTo>
                <a:lnTo>
                  <a:pt x="3265173" y="0"/>
                </a:lnTo>
                <a:lnTo>
                  <a:pt x="3265173" y="2234429"/>
                </a:lnTo>
                <a:lnTo>
                  <a:pt x="0" y="223442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7348" tIns="117348" rIns="156464" bIns="176022" numCol="1" spcCol="1270" anchor="t" anchorCtr="0">
            <a:noAutofit/>
          </a:bodyPr>
          <a:lstStyle/>
          <a:p>
            <a:pPr marL="0" lvl="1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dirty="0"/>
              <a:t>Status of infrastructure</a:t>
            </a:r>
          </a:p>
        </p:txBody>
      </p:sp>
      <p:sp>
        <p:nvSpPr>
          <p:cNvPr id="15" name="Freihandform: Form 7">
            <a:extLst>
              <a:ext uri="{FF2B5EF4-FFF2-40B4-BE49-F238E27FC236}">
                <a16:creationId xmlns:a16="http://schemas.microsoft.com/office/drawing/2014/main" id="{7D8FE9C0-C468-4845-9EB8-ECC66BCB74AB}"/>
              </a:ext>
            </a:extLst>
          </p:cNvPr>
          <p:cNvSpPr/>
          <p:nvPr/>
        </p:nvSpPr>
        <p:spPr>
          <a:xfrm>
            <a:off x="1839239" y="3706589"/>
            <a:ext cx="1532858" cy="622360"/>
          </a:xfrm>
          <a:custGeom>
            <a:avLst/>
            <a:gdLst>
              <a:gd name="connsiteX0" fmla="*/ 0 w 3265173"/>
              <a:gd name="connsiteY0" fmla="*/ 0 h 2234429"/>
              <a:gd name="connsiteX1" fmla="*/ 3265173 w 3265173"/>
              <a:gd name="connsiteY1" fmla="*/ 0 h 2234429"/>
              <a:gd name="connsiteX2" fmla="*/ 3265173 w 3265173"/>
              <a:gd name="connsiteY2" fmla="*/ 2234429 h 2234429"/>
              <a:gd name="connsiteX3" fmla="*/ 0 w 3265173"/>
              <a:gd name="connsiteY3" fmla="*/ 2234429 h 2234429"/>
              <a:gd name="connsiteX4" fmla="*/ 0 w 3265173"/>
              <a:gd name="connsiteY4" fmla="*/ 0 h 223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5173" h="2234429">
                <a:moveTo>
                  <a:pt x="0" y="0"/>
                </a:moveTo>
                <a:lnTo>
                  <a:pt x="3265173" y="0"/>
                </a:lnTo>
                <a:lnTo>
                  <a:pt x="3265173" y="2234429"/>
                </a:lnTo>
                <a:lnTo>
                  <a:pt x="0" y="223442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7348" tIns="117348" rIns="156464" bIns="176022" numCol="1" spcCol="1270" anchor="t" anchorCtr="0">
            <a:noAutofit/>
          </a:bodyPr>
          <a:lstStyle/>
          <a:p>
            <a:pPr marL="0" lvl="1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dirty="0"/>
              <a:t>Status of Responder Units</a:t>
            </a:r>
          </a:p>
        </p:txBody>
      </p:sp>
      <p:sp>
        <p:nvSpPr>
          <p:cNvPr id="16" name="Freihandform: Form 7">
            <a:extLst>
              <a:ext uri="{FF2B5EF4-FFF2-40B4-BE49-F238E27FC236}">
                <a16:creationId xmlns:a16="http://schemas.microsoft.com/office/drawing/2014/main" id="{9A2C32E5-C151-461C-A637-EE0927A316E0}"/>
              </a:ext>
            </a:extLst>
          </p:cNvPr>
          <p:cNvSpPr/>
          <p:nvPr/>
        </p:nvSpPr>
        <p:spPr>
          <a:xfrm>
            <a:off x="1428349" y="2990366"/>
            <a:ext cx="1542102" cy="618508"/>
          </a:xfrm>
          <a:custGeom>
            <a:avLst/>
            <a:gdLst>
              <a:gd name="connsiteX0" fmla="*/ 0 w 3265173"/>
              <a:gd name="connsiteY0" fmla="*/ 0 h 2234429"/>
              <a:gd name="connsiteX1" fmla="*/ 3265173 w 3265173"/>
              <a:gd name="connsiteY1" fmla="*/ 0 h 2234429"/>
              <a:gd name="connsiteX2" fmla="*/ 3265173 w 3265173"/>
              <a:gd name="connsiteY2" fmla="*/ 2234429 h 2234429"/>
              <a:gd name="connsiteX3" fmla="*/ 0 w 3265173"/>
              <a:gd name="connsiteY3" fmla="*/ 2234429 h 2234429"/>
              <a:gd name="connsiteX4" fmla="*/ 0 w 3265173"/>
              <a:gd name="connsiteY4" fmla="*/ 0 h 223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5173" h="2234429">
                <a:moveTo>
                  <a:pt x="0" y="0"/>
                </a:moveTo>
                <a:lnTo>
                  <a:pt x="3265173" y="0"/>
                </a:lnTo>
                <a:lnTo>
                  <a:pt x="3265173" y="2234429"/>
                </a:lnTo>
                <a:lnTo>
                  <a:pt x="0" y="223442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7348" tIns="117348" rIns="156464" bIns="176022" numCol="1" spcCol="1270" anchor="t" anchorCtr="0">
            <a:noAutofit/>
          </a:bodyPr>
          <a:lstStyle/>
          <a:p>
            <a:pPr marL="0" lvl="1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dirty="0"/>
              <a:t>Traffic situation, weather forecast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4D6488-63E7-40E5-A3CB-5442BAAE0A7D}"/>
              </a:ext>
            </a:extLst>
          </p:cNvPr>
          <p:cNvCxnSpPr>
            <a:cxnSpLocks/>
          </p:cNvCxnSpPr>
          <p:nvPr/>
        </p:nvCxnSpPr>
        <p:spPr>
          <a:xfrm>
            <a:off x="6475500" y="699647"/>
            <a:ext cx="10817" cy="3727018"/>
          </a:xfrm>
          <a:prstGeom prst="line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A2F12C1-EAC8-49C7-B38C-57E94FF38742}"/>
              </a:ext>
            </a:extLst>
          </p:cNvPr>
          <p:cNvSpPr txBox="1"/>
          <p:nvPr/>
        </p:nvSpPr>
        <p:spPr>
          <a:xfrm>
            <a:off x="2428306" y="4328949"/>
            <a:ext cx="136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……….</a:t>
            </a:r>
          </a:p>
        </p:txBody>
      </p:sp>
    </p:spTree>
    <p:extLst>
      <p:ext uri="{BB962C8B-B14F-4D97-AF65-F5344CB8AC3E}">
        <p14:creationId xmlns:p14="http://schemas.microsoft.com/office/powerpoint/2010/main" val="1876598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FB8101-2292-4171-A589-89D7D3F93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B4300C-B35A-4BD1-B4BA-5C199DE94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4651A7-FDE9-4D89-B26B-F1474F0BB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Life-x </a:t>
            </a:r>
            <a:r>
              <a:rPr lang="de-AT" dirty="0" err="1"/>
              <a:t>cop</a:t>
            </a:r>
            <a:endParaRPr lang="de-A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9BDFE5-ABEA-4E34-9DE6-BDF8124898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074" name="Picture 31" descr="image005">
            <a:extLst>
              <a:ext uri="{FF2B5EF4-FFF2-40B4-BE49-F238E27FC236}">
                <a16:creationId xmlns:a16="http://schemas.microsoft.com/office/drawing/2014/main" id="{5629CA05-9149-44F0-A3F7-260085F6B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02" y="722609"/>
            <a:ext cx="7501798" cy="409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906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1911129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DRIVER+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Life-x cop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Training - </a:t>
            </a:r>
            <a:r>
              <a:rPr lang="en-GB" dirty="0" err="1"/>
              <a:t>OUTline</a:t>
            </a:r>
            <a:endParaRPr lang="en-GB" dirty="0"/>
          </a:p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Live demonstration</a:t>
            </a:r>
          </a:p>
          <a:p>
            <a:pPr marL="1028700" lvl="1"/>
            <a:r>
              <a:rPr lang="en-GB" dirty="0"/>
              <a:t>Overview of the COP and its functions</a:t>
            </a:r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Interactive training</a:t>
            </a:r>
          </a:p>
          <a:p>
            <a:pPr marL="1028700" lvl="1"/>
            <a:r>
              <a:rPr lang="en-GB" dirty="0"/>
              <a:t>Specific functions that might be needed during the trial</a:t>
            </a:r>
          </a:p>
          <a:p>
            <a:pPr marL="1028700" lvl="1"/>
            <a:r>
              <a:rPr lang="en-GB" dirty="0"/>
              <a:t>Give it a try!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100" name="Picture 4" descr="A demonstration in grayscale by vtheikki">
            <a:extLst>
              <a:ext uri="{FF2B5EF4-FFF2-40B4-BE49-F238E27FC236}">
                <a16:creationId xmlns:a16="http://schemas.microsoft.com/office/drawing/2014/main" id="{F1DE3F46-5575-48C1-ACD5-63BEE8029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314" y="676138"/>
            <a:ext cx="2148615" cy="139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ction Movie by j4p4n">
            <a:extLst>
              <a:ext uri="{FF2B5EF4-FFF2-40B4-BE49-F238E27FC236}">
                <a16:creationId xmlns:a16="http://schemas.microsoft.com/office/drawing/2014/main" id="{A235A2CA-02E7-4076-AECB-37EF7CB69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631" y="2690247"/>
            <a:ext cx="1801154" cy="17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032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40D660-E9AC-49E0-A0B4-238B2A958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CDF9B9-5EB9-4A68-8DF5-E60F83268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FDA743-C820-4E0E-A7BD-1877E3A7A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39" y="135467"/>
            <a:ext cx="8207775" cy="350310"/>
          </a:xfrm>
        </p:spPr>
        <p:txBody>
          <a:bodyPr>
            <a:normAutofit fontScale="90000"/>
          </a:bodyPr>
          <a:lstStyle/>
          <a:p>
            <a:r>
              <a:rPr lang="de-AT" dirty="0"/>
              <a:t>Base </a:t>
            </a:r>
            <a:r>
              <a:rPr lang="de-AT" dirty="0" err="1"/>
              <a:t>map</a:t>
            </a:r>
            <a:endParaRPr lang="de-A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D18E40-9ECC-4839-BE7E-3BEF3DE27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595009"/>
            <a:ext cx="8383836" cy="388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98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22D16B-7366-4877-BB4F-385D2A09A6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DRIVER+ Project</a:t>
            </a:r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F80DE0-2B1D-4314-89CA-41DBB6479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F4C4A7-A8A2-774E-9968-91CCA6FE0429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F7E232-DCE6-4B41-91F5-FCF0A7F96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39" y="135467"/>
            <a:ext cx="8207775" cy="409555"/>
          </a:xfrm>
        </p:spPr>
        <p:txBody>
          <a:bodyPr>
            <a:normAutofit fontScale="90000"/>
          </a:bodyPr>
          <a:lstStyle/>
          <a:p>
            <a:r>
              <a:rPr lang="de-AT" dirty="0"/>
              <a:t>Layer </a:t>
            </a:r>
            <a:r>
              <a:rPr lang="de-AT" dirty="0" err="1"/>
              <a:t>visibility</a:t>
            </a:r>
            <a:endParaRPr lang="de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1E7562-C86F-4428-85A8-0F191014C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545022"/>
            <a:ext cx="8472432" cy="393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098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13fb4633e064b8aba9ca4e70de0feec xmlns="7c3288e7-d15a-4453-abfd-d2cc8256f9c2">
      <Terms xmlns="http://schemas.microsoft.com/office/infopath/2007/PartnerControls"/>
    </c13fb4633e064b8aba9ca4e70de0feec>
    <na256b46447c4e20a578ac82159e1cae xmlns="7c3288e7-d15a-4453-abfd-d2cc8256f9c2">
      <Terms xmlns="http://schemas.microsoft.com/office/infopath/2007/PartnerControls"/>
    </na256b46447c4e20a578ac82159e1cae>
    <kbf92320f31e409e83817642572a9964 xmlns="7c3288e7-d15a-4453-abfd-d2cc8256f9c2">
      <Terms xmlns="http://schemas.microsoft.com/office/infopath/2007/PartnerControls"/>
    </kbf92320f31e409e83817642572a9964>
    <dmsDescription xmlns="7c3288e7-d15a-4453-abfd-d2cc8256f9c2" xsi:nil="true"/>
    <dmsAuthor xmlns="7c3288e7-d15a-4453-abfd-d2cc8256f9c2">
      <UserInfo>
        <DisplayName/>
        <AccountId xsi:nil="true"/>
        <AccountType/>
      </UserInfo>
    </dmsAuthor>
    <dmsDocumentID xmlns="7c3288e7-d15a-4453-abfd-d2cc8256f9c2" xsi:nil="true"/>
    <TaxCatchAll xmlns="b75ebb12-7f2c-4aa7-aaa6-5224d7c6c8f2"/>
    <g33d00b4226947edb2f1ed5cfa58cce0 xmlns="7c3288e7-d15a-4453-abfd-d2cc8256f9c2">
      <Terms xmlns="http://schemas.microsoft.com/office/infopath/2007/PartnerControls"/>
    </g33d00b4226947edb2f1ed5cfa58cce0>
    <p20cf41dd4bd453b932dc9cd3cf98057 xmlns="7c3288e7-d15a-4453-abfd-d2cc8256f9c2">
      <Terms xmlns="http://schemas.microsoft.com/office/infopath/2007/PartnerControls"/>
    </p20cf41dd4bd453b932dc9cd3cf98057>
    <dmsDocVersion xmlns="7c3288e7-d15a-4453-abfd-d2cc8256f9c2" xsi:nil="true"/>
    <n8a22c62329c424a8354876ec99b6da3 xmlns="7c3288e7-d15a-4453-abfd-d2cc8256f9c2">
      <Terms xmlns="http://schemas.microsoft.com/office/infopath/2007/PartnerControls"/>
    </n8a22c62329c424a8354876ec99b6da3>
    <faae207883544f9ca170ed89c69c9b02 xmlns="7c3288e7-d15a-4453-abfd-d2cc8256f9c2">
      <Terms xmlns="http://schemas.microsoft.com/office/infopath/2007/PartnerControls"/>
    </faae207883544f9ca170ed89c69c9b02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RQ Document" ma:contentTypeID="0x010100F258BD77CB974E94A9AB9AF320D69C3300C338F9AF36CAED449951814C78062A32" ma:contentTypeVersion="21" ma:contentTypeDescription="Basic Frequentis Document" ma:contentTypeScope="" ma:versionID="1d7a568cab4c8b9d02784258054f2138">
  <xsd:schema xmlns:xsd="http://www.w3.org/2001/XMLSchema" xmlns:xs="http://www.w3.org/2001/XMLSchema" xmlns:p="http://schemas.microsoft.com/office/2006/metadata/properties" xmlns:ns2="7c3288e7-d15a-4453-abfd-d2cc8256f9c2" xmlns:ns3="b75ebb12-7f2c-4aa7-aaa6-5224d7c6c8f2" targetNamespace="http://schemas.microsoft.com/office/2006/metadata/properties" ma:root="true" ma:fieldsID="b2f2655ef48de09fb621f466bed9d90b" ns2:_="" ns3:_="">
    <xsd:import namespace="7c3288e7-d15a-4453-abfd-d2cc8256f9c2"/>
    <xsd:import namespace="b75ebb12-7f2c-4aa7-aaa6-5224d7c6c8f2"/>
    <xsd:element name="properties">
      <xsd:complexType>
        <xsd:sequence>
          <xsd:element name="documentManagement">
            <xsd:complexType>
              <xsd:all>
                <xsd:element ref="ns2:dmsAuthor" minOccurs="0"/>
                <xsd:element ref="ns2:dmsDescription" minOccurs="0"/>
                <xsd:element ref="ns2:dmsDocVersion" minOccurs="0"/>
                <xsd:element ref="ns2:dmsDocumentID" minOccurs="0"/>
                <xsd:element ref="ns2:dmsSystemID" minOccurs="0"/>
                <xsd:element ref="ns2:dmsReviewNo" minOccurs="0"/>
                <xsd:element ref="ns2:dmsReleaseDate" minOccurs="0"/>
                <xsd:element ref="ns2:dmsReleasedBy" minOccurs="0"/>
                <xsd:element ref="ns2:dmsSharePointSite" minOccurs="0"/>
                <xsd:element ref="ns2:d8cb62d6756a4fc3bdaae6cdb555e49d" minOccurs="0"/>
                <xsd:element ref="ns2:p20cf41dd4bd453b932dc9cd3cf98057" minOccurs="0"/>
                <xsd:element ref="ns2:c13fb4633e064b8aba9ca4e70de0feec" minOccurs="0"/>
                <xsd:element ref="ns3:TaxCatchAll" minOccurs="0"/>
                <xsd:element ref="ns2:n8a22c62329c424a8354876ec99b6da3" minOccurs="0"/>
                <xsd:element ref="ns3:TaxCatchAllLabel" minOccurs="0"/>
                <xsd:element ref="ns2:na256b46447c4e20a578ac82159e1cae" minOccurs="0"/>
                <xsd:element ref="ns2:g33d00b4226947edb2f1ed5cfa58cce0" minOccurs="0"/>
                <xsd:element ref="ns2:kbf92320f31e409e83817642572a9964" minOccurs="0"/>
                <xsd:element ref="ns2:faae207883544f9ca170ed89c69c9b02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3288e7-d15a-4453-abfd-d2cc8256f9c2" elementFormDefault="qualified">
    <xsd:import namespace="http://schemas.microsoft.com/office/2006/documentManagement/types"/>
    <xsd:import namespace="http://schemas.microsoft.com/office/infopath/2007/PartnerControls"/>
    <xsd:element name="dmsAuthor" ma:index="2" nillable="true" ma:displayName="Author" ma:list="UserInfo" ma:internalName="dmsAuthor" ma:readOnly="fals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msDescription" ma:index="3" nillable="true" ma:displayName="Abstract" ma:description="Detailed information about the document" ma:internalName="dmsDescription" ma:readOnly="false">
      <xsd:simpleType>
        <xsd:restriction base="dms:Note"/>
      </xsd:simpleType>
    </xsd:element>
    <xsd:element name="dmsDocVersion" ma:index="5" nillable="true" ma:displayName="DocVersion" ma:description="Custom Version e.g. 1.1 or 1.A" ma:internalName="dmsDocVersion" ma:readOnly="false">
      <xsd:simpleType>
        <xsd:restriction base="dms:Text">
          <xsd:maxLength value="50"/>
        </xsd:restriction>
      </xsd:simpleType>
    </xsd:element>
    <xsd:element name="dmsDocumentID" ma:index="9" nillable="true" ma:displayName="Document ID" ma:description="Frequentis Document ID" ma:internalName="dmsDocumentID" ma:readOnly="false">
      <xsd:simpleType>
        <xsd:restriction base="dms:Text">
          <xsd:maxLength value="50"/>
        </xsd:restriction>
      </xsd:simpleType>
    </xsd:element>
    <xsd:element name="dmsSystemID" ma:index="10" nillable="true" ma:displayName="DMS ID" ma:description="ID is set by the DMS-System" ma:internalName="dmsSystemID" ma:readOnly="true">
      <xsd:simpleType>
        <xsd:restriction base="dms:Text">
          <xsd:maxLength value="50"/>
        </xsd:restriction>
      </xsd:simpleType>
    </xsd:element>
    <xsd:element name="dmsReviewNo" ma:index="15" nillable="true" ma:displayName="Review ID" ma:description="Link to Review" ma:internalName="dmsReviewNo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msReleaseDate" ma:index="16" nillable="true" ma:displayName="Published Date" ma:description="Date of the approved review." ma:format="DateOnly" ma:internalName="dmsReleaseDate" ma:readOnly="true">
      <xsd:simpleType>
        <xsd:restriction base="dms:DateTime"/>
      </xsd:simpleType>
    </xsd:element>
    <xsd:element name="dmsReleasedBy" ma:index="17" nillable="true" ma:displayName="Published By" ma:list="UserInfo" ma:internalName="dmsReleased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msSharePointSite" ma:index="18" nillable="true" ma:displayName="SharePoint Site" ma:description="Showing the rootsite - subsite" ma:internalName="dmsSharePointSite" ma:readOnly="true">
      <xsd:simpleType>
        <xsd:restriction base="dms:Text">
          <xsd:maxLength value="255"/>
        </xsd:restriction>
      </xsd:simpleType>
    </xsd:element>
    <xsd:element name="d8cb62d6756a4fc3bdaae6cdb555e49d" ma:index="19" nillable="true" ma:taxonomy="true" ma:internalName="d8cb62d6756a4fc3bdaae6cdb555e49d" ma:taxonomyFieldName="dmsStatus" ma:displayName="DocStatus" ma:readOnly="true" ma:default="" ma:fieldId="{d8cb62d6-756a-4fc3-bdaa-e6cdb555e49d}" ma:sspId="9a869bce-824b-44a8-9d16-e7a0aaca7818" ma:termSetId="3e266062-082b-4ace-999b-41420a0b958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20cf41dd4bd453b932dc9cd3cf98057" ma:index="22" nillable="true" ma:taxonomy="true" ma:internalName="p20cf41dd4bd453b932dc9cd3cf98057" ma:taxonomyFieldName="dmsLanguage" ma:displayName="Language" ma:readOnly="false" ma:default="" ma:fieldId="{920cf41d-d4bd-453b-932d-c9cd3cf98057}" ma:taxonomyMulti="true" ma:sspId="9a869bce-824b-44a8-9d16-e7a0aaca7818" ma:termSetId="ec8a668e-9c79-42cc-9026-34387b45bdd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13fb4633e064b8aba9ca4e70de0feec" ma:index="23" nillable="true" ma:taxonomy="true" ma:internalName="c13fb4633e064b8aba9ca4e70de0feec" ma:taxonomyFieldName="dmsProjectNo" ma:displayName="Main Project" ma:readOnly="false" ma:default="" ma:fieldId="{c13fb463-3e06-4b8a-ba9c-a4e70de0feec}" ma:sspId="9a869bce-824b-44a8-9d16-e7a0aaca7818" ma:termSetId="d0f34b8f-e73a-48d9-8b87-251ffc01d3c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8a22c62329c424a8354876ec99b6da3" ma:index="25" nillable="true" ma:taxonomy="true" ma:internalName="n8a22c62329c424a8354876ec99b6da3" ma:taxonomyFieldName="dmsRelatedProjects" ma:displayName="Related Projects" ma:readOnly="false" ma:default="" ma:fieldId="{78a22c62-329c-424a-8354-876ec99b6da3}" ma:taxonomyMulti="true" ma:sspId="9a869bce-824b-44a8-9d16-e7a0aaca7818" ma:termSetId="d0f34b8f-e73a-48d9-8b87-251ffc01d3c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a256b46447c4e20a578ac82159e1cae" ma:index="27" nillable="true" ma:taxonomy="true" ma:internalName="na256b46447c4e20a578ac82159e1cae" ma:taxonomyFieldName="dmsProduct" ma:displayName="Products" ma:readOnly="false" ma:default="" ma:fieldId="{7a256b46-447c-4e20-a578-ac82159e1cae}" ma:taxonomyMulti="true" ma:sspId="9a869bce-824b-44a8-9d16-e7a0aaca7818" ma:termSetId="b67df0ae-2afd-4560-9a75-ba501adaba9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33d00b4226947edb2f1ed5cfa58cce0" ma:index="29" nillable="true" ma:taxonomy="true" ma:internalName="g33d00b4226947edb2f1ed5cfa58cce0" ma:taxonomyFieldName="dmsBusinessUnit" ma:displayName="Business Unit" ma:readOnly="false" ma:default="" ma:fieldId="{033d00b4-2269-47ed-b2f1-ed5cfa58cce0}" ma:taxonomyMulti="true" ma:sspId="9a869bce-824b-44a8-9d16-e7a0aaca7818" ma:termSetId="8a703d03-4e8f-44fc-8568-c2453952e4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bf92320f31e409e83817642572a9964" ma:index="31" nillable="true" ma:taxonomy="true" ma:internalName="kbf92320f31e409e83817642572a9964" ma:taxonomyFieldName="dmsAccessLevel" ma:displayName="Classification Level" ma:readOnly="false" ma:default="" ma:fieldId="{4bf92320-f31e-409e-8381-7642572a9964}" ma:sspId="9a869bce-824b-44a8-9d16-e7a0aaca7818" ma:termSetId="50588fb6-505e-4448-bbe7-e9664cbe1f9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aae207883544f9ca170ed89c69c9b02" ma:index="33" nillable="true" ma:taxonomy="true" ma:internalName="faae207883544f9ca170ed89c69c9b02" ma:taxonomyFieldName="dmsDocCategory" ma:displayName="DocCategory" ma:readOnly="false" ma:default="" ma:fieldId="{faae2078-8354-4f9c-a170-ed89c69c9b02}" ma:sspId="9a869bce-824b-44a8-9d16-e7a0aaca7818" ma:termSetId="103cfa55-99c1-4147-95e5-ed98c32a1d2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5ebb12-7f2c-4aa7-aaa6-5224d7c6c8f2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description="" ma:hidden="true" ma:list="{464114c2-57a3-429c-9c76-dddf4c34360e}" ma:internalName="TaxCatchAll" ma:showField="CatchAllData" ma:web="7c3288e7-d15a-4453-abfd-d2cc8256f9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6" nillable="true" ma:displayName="Taxonomy Catch All Column1" ma:description="" ma:hidden="true" ma:list="{464114c2-57a3-429c-9c76-dddf4c34360e}" ma:internalName="TaxCatchAllLabel" ma:readOnly="true" ma:showField="CatchAllDataLabel" ma:web="7c3288e7-d15a-4453-abfd-d2cc8256f9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D90905-3C0E-4292-9EAE-E07F70BD51C7}">
  <ds:schemaRefs>
    <ds:schemaRef ds:uri="http://purl.org/dc/elements/1.1/"/>
    <ds:schemaRef ds:uri="b75ebb12-7f2c-4aa7-aaa6-5224d7c6c8f2"/>
    <ds:schemaRef ds:uri="http://schemas.microsoft.com/office/2006/metadata/properties"/>
    <ds:schemaRef ds:uri="7c3288e7-d15a-4453-abfd-d2cc8256f9c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B6587C5-E4C9-4C26-9B9A-FF011611A2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3288e7-d15a-4453-abfd-d2cc8256f9c2"/>
    <ds:schemaRef ds:uri="b75ebb12-7f2c-4aa7-aaa6-5224d7c6c8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2F5C85-808A-47B3-A588-ECE96E22EA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</Words>
  <Application>Microsoft Office PowerPoint</Application>
  <PresentationFormat>On-screen Show (16:9)</PresentationFormat>
  <Paragraphs>89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Avenir Book</vt:lpstr>
      <vt:lpstr>Brandon Text Medium</vt:lpstr>
      <vt:lpstr>Calibri</vt:lpstr>
      <vt:lpstr>Thème Office</vt:lpstr>
      <vt:lpstr>Life-x cop</vt:lpstr>
      <vt:lpstr>Life-X COP – the common operational picture</vt:lpstr>
      <vt:lpstr>Life-x cop </vt:lpstr>
      <vt:lpstr>Life-x coP</vt:lpstr>
      <vt:lpstr>Life-x cop</vt:lpstr>
      <vt:lpstr>Training</vt:lpstr>
      <vt:lpstr>Life-x cop</vt:lpstr>
      <vt:lpstr>Base map</vt:lpstr>
      <vt:lpstr>Layer visibility</vt:lpstr>
      <vt:lpstr>Lists of Features</vt:lpstr>
      <vt:lpstr>Details of an alert</vt:lpstr>
      <vt:lpstr>Order of layers and their opacity</vt:lpstr>
      <vt:lpstr>Possible actions</vt:lpstr>
      <vt:lpstr>Creating an alert</vt:lpstr>
      <vt:lpstr>Resource of an alert</vt:lpstr>
      <vt:lpstr>Creating an incident</vt:lpstr>
      <vt:lpstr>Assignment of alerts to an incident</vt:lpstr>
      <vt:lpstr>Templates</vt:lpstr>
      <vt:lpstr>Daybook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Rikka</dc:creator>
  <cp:lastModifiedBy>GOERITZ Hannah</cp:lastModifiedBy>
  <cp:revision>472</cp:revision>
  <cp:lastPrinted>2017-09-05T06:36:20Z</cp:lastPrinted>
  <dcterms:created xsi:type="dcterms:W3CDTF">2015-10-12T13:00:17Z</dcterms:created>
  <dcterms:modified xsi:type="dcterms:W3CDTF">2018-10-01T11:49:05Z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0x010100F258BD77CB974E94A9AB9AF320D69C3300C338F9AF36CAED449951814C78062A32</vt:lpwstr>
  </property>
</Properties>
</file>