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6" r:id="rId5"/>
  </p:sldMasterIdLst>
  <p:notesMasterIdLst>
    <p:notesMasterId r:id="rId22"/>
  </p:notesMasterIdLst>
  <p:sldIdLst>
    <p:sldId id="270" r:id="rId6"/>
    <p:sldId id="339" r:id="rId7"/>
    <p:sldId id="340" r:id="rId8"/>
    <p:sldId id="318" r:id="rId9"/>
    <p:sldId id="320" r:id="rId10"/>
    <p:sldId id="358" r:id="rId11"/>
    <p:sldId id="327" r:id="rId12"/>
    <p:sldId id="360" r:id="rId13"/>
    <p:sldId id="361" r:id="rId14"/>
    <p:sldId id="359" r:id="rId15"/>
    <p:sldId id="364" r:id="rId16"/>
    <p:sldId id="365" r:id="rId17"/>
    <p:sldId id="329" r:id="rId18"/>
    <p:sldId id="342" r:id="rId19"/>
    <p:sldId id="368" r:id="rId20"/>
    <p:sldId id="367" r:id="rId2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idhardt, Eric" initials="N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329"/>
    <a:srgbClr val="00497E"/>
    <a:srgbClr val="9C9E9F"/>
    <a:srgbClr val="053451"/>
    <a:srgbClr val="282829"/>
    <a:srgbClr val="595959"/>
    <a:srgbClr val="1F497E"/>
    <a:srgbClr val="0F497E"/>
    <a:srgbClr val="FFC71E"/>
    <a:srgbClr val="FFC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13"/>
    <p:restoredTop sz="89605" autoAdjust="0"/>
  </p:normalViewPr>
  <p:slideViewPr>
    <p:cSldViewPr snapToGrid="0" snapToObjects="1">
      <p:cViewPr>
        <p:scale>
          <a:sx n="150" d="100"/>
          <a:sy n="150" d="100"/>
        </p:scale>
        <p:origin x="-420" y="-2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x-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5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23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1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6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6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6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6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6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61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sz="2400" cap="all" baseline="0" dirty="0">
                <a:latin typeface="Brandon Text Medium" pitchFamily="34" charset="0"/>
              </a:rPr>
              <a:t>THANK YOU.</a:t>
            </a:r>
            <a:br>
              <a:rPr lang="fr-FR" sz="2400" cap="all" baseline="0" dirty="0">
                <a:latin typeface="Brandon Text Medium" pitchFamily="34" charset="0"/>
              </a:rPr>
            </a:br>
            <a:r>
              <a:rPr lang="fr-FR" sz="2000" b="0" cap="all" baseline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fr-FR" sz="2400" b="0" cap="all" baseline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41529" y="3597374"/>
            <a:ext cx="535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Director - 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 Petiet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peter.petiet@tno.nl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Technical Coordinator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Marcel van Berlo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marcel.vanberlo@tno.nl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External Cooperation Manager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Michael Löscher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loescher@arttic.eu</a:t>
            </a: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solidFill>
                  <a:schemeClr val="bg1"/>
                </a:solidFill>
              </a:rPr>
              <a:t>This project has received funding from the European Union’s Seventh Framework </a:t>
            </a:r>
            <a:r>
              <a:rPr lang="en-US" sz="800" dirty="0" err="1">
                <a:solidFill>
                  <a:schemeClr val="bg1"/>
                </a:solidFill>
              </a:rPr>
              <a:t>Programme</a:t>
            </a:r>
            <a:r>
              <a:rPr lang="en-US" sz="800" dirty="0">
                <a:solidFill>
                  <a:schemeClr val="bg1"/>
                </a:solidFill>
              </a:rPr>
              <a:t> for research, technological development and demonstration under grant agreement n° 607798. The information and views  set out in this presentation are those</a:t>
            </a:r>
            <a:r>
              <a:rPr lang="en-US" sz="800" baseline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293307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>
                <a:solidFill>
                  <a:prstClr val="white"/>
                </a:solidFill>
              </a:rPr>
              <a:pPr/>
              <a:t>‹Nr.›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414055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sz="2400" cap="all" dirty="0">
                <a:solidFill>
                  <a:prstClr val="white"/>
                </a:solidFill>
                <a:latin typeface="Brandon Text Medium" pitchFamily="34" charset="0"/>
              </a:rPr>
              <a:t>THANK YOU.</a:t>
            </a:r>
            <a:br>
              <a:rPr lang="fr-FR" sz="2400" cap="all" dirty="0">
                <a:solidFill>
                  <a:prstClr val="white"/>
                </a:solidFill>
                <a:latin typeface="Brandon Text Medium" pitchFamily="34" charset="0"/>
              </a:rPr>
            </a:br>
            <a:r>
              <a:rPr lang="fr-FR" sz="2000" b="0" cap="all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fr-FR" sz="2400" b="0" cap="all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7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solidFill>
                  <a:prstClr val="white"/>
                </a:solidFill>
                <a:latin typeface="Brandon Text Medium" pitchFamily="34" charset="0"/>
              </a:rPr>
              <a:t>CONTACT</a:t>
            </a:r>
            <a:br>
              <a:rPr lang="fr-FR" sz="2400" dirty="0">
                <a:solidFill>
                  <a:prstClr val="white"/>
                </a:solidFill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solidFill>
                  <a:prstClr val="white"/>
                </a:solidFill>
              </a:rPr>
              <a:t>This project has received funding from the European Union’s Seventh Framework </a:t>
            </a:r>
            <a:r>
              <a:rPr lang="en-US" sz="800" dirty="0" err="1">
                <a:solidFill>
                  <a:prstClr val="white"/>
                </a:solidFill>
              </a:rPr>
              <a:t>Programme</a:t>
            </a:r>
            <a:r>
              <a:rPr lang="en-US" sz="800" dirty="0">
                <a:solidFill>
                  <a:prstClr val="white"/>
                </a:solidFill>
              </a:rPr>
              <a:t> for research, technological development and demonstration under grant agreement n° 607798. The information and views  set out in this presentation are those of the author(s) and do not necessarily reflect  the official opinion of the European  Union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141529" y="3597374"/>
            <a:ext cx="5432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 kern="1200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More information about the project </a:t>
            </a:r>
            <a:r>
              <a:rPr lang="en-GB" sz="1200" b="1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-</a:t>
            </a:r>
            <a:r>
              <a:rPr lang="en-GB" sz="1200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</a:t>
            </a:r>
            <a:r>
              <a:rPr lang="en-GB" sz="1200" noProof="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cooordination@projectdriver.eu</a:t>
            </a:r>
          </a:p>
          <a:p>
            <a:pPr algn="r"/>
            <a:r>
              <a:rPr lang="en-GB" sz="1200" b="1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Interested in collaborating with us? - </a:t>
            </a:r>
            <a:r>
              <a:rPr lang="en-GB" sz="1200" noProof="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cooperation@projectdriver.eu</a:t>
            </a:r>
          </a:p>
          <a:p>
            <a:pPr algn="r"/>
            <a:r>
              <a:rPr lang="en-GB" sz="1200" b="1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Communication</a:t>
            </a:r>
            <a:r>
              <a:rPr lang="en-GB" sz="1200" b="1" baseline="0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and media contact </a:t>
            </a:r>
            <a:r>
              <a:rPr lang="en-GB" sz="1200" kern="1200" noProof="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communication@projectdriver.eu</a:t>
            </a:r>
            <a:endParaRPr lang="en-GB" sz="1200" noProof="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8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73" r:id="rId3"/>
    <p:sldLayoutId id="2147483672" r:id="rId4"/>
    <p:sldLayoutId id="2147483689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3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service.dlr.de/eoc/zki/service/driver/wms?service=WMS&amp;version=2.0.0&amp;request=GetMap&amp;layers=driver:driver_exp44_floodmask_20130610&amp;styles=&amp;bbox=11.620656759556644,52.03290401491338,11.783451263750097,52.21647188451874&amp;width=681&amp;height=768&amp;srs=EPSG:4326&amp;format=application/openlayer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activations.zki.dlr.de/images/products/DRIVER-EXP44/DLR-ZKI-DRIVER-Exp44-001-P01-V01-low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ZKI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 smtClean="0"/>
              <a:t>Hands-On </a:t>
            </a:r>
            <a:r>
              <a:rPr lang="en-GB" sz="2400" dirty="0"/>
              <a:t>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Elisa Schröter, Ralph Kiefl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10.04.2019 – The Hague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90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ZKI Hands-on Training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8207775" cy="471764"/>
          </a:xfrm>
        </p:spPr>
        <p:txBody>
          <a:bodyPr/>
          <a:lstStyle/>
          <a:p>
            <a:r>
              <a:rPr lang="en-GB" dirty="0"/>
              <a:t>Accessing </a:t>
            </a:r>
            <a:r>
              <a:rPr lang="en-GB" b="1" dirty="0"/>
              <a:t>web services </a:t>
            </a:r>
            <a:r>
              <a:rPr lang="en-GB" dirty="0"/>
              <a:t>for actual water masks</a:t>
            </a:r>
          </a:p>
        </p:txBody>
      </p:sp>
      <p:pic>
        <p:nvPicPr>
          <p:cNvPr id="2051" name="Picture 3" descr="D:\projects\driver\Screenshots\wm_hague_2899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10694" r="54080" b="36366"/>
          <a:stretch/>
        </p:blipFill>
        <p:spPr bwMode="auto">
          <a:xfrm>
            <a:off x="4407903" y="1008000"/>
            <a:ext cx="4340796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4"/>
          <p:cNvSpPr txBox="1">
            <a:spLocks/>
          </p:cNvSpPr>
          <p:nvPr/>
        </p:nvSpPr>
        <p:spPr>
          <a:xfrm>
            <a:off x="693420" y="4495025"/>
            <a:ext cx="5951220" cy="383858"/>
          </a:xfrm>
          <a:prstGeom prst="rect">
            <a:avLst/>
          </a:prstGeom>
          <a:solidFill>
            <a:srgbClr val="F3B32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kern="12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 smtClean="0"/>
              <a:t>Please</a:t>
            </a:r>
            <a:r>
              <a:rPr lang="de-DE" b="1" dirty="0" smtClean="0"/>
              <a:t> Open Shortlink: 	</a:t>
            </a:r>
            <a:r>
              <a:rPr lang="de-DE" dirty="0" smtClean="0">
                <a:solidFill>
                  <a:schemeClr val="tx1"/>
                </a:solidFill>
                <a:latin typeface="Brandon Text Medium"/>
              </a:rPr>
              <a:t>http</a:t>
            </a:r>
            <a:r>
              <a:rPr lang="de-DE" dirty="0">
                <a:solidFill>
                  <a:schemeClr val="tx1"/>
                </a:solidFill>
                <a:latin typeface="Brandon Text Medium"/>
              </a:rPr>
              <a:t>://</a:t>
            </a:r>
            <a:r>
              <a:rPr lang="de-DE" dirty="0" smtClean="0">
                <a:solidFill>
                  <a:schemeClr val="tx1"/>
                </a:solidFill>
                <a:latin typeface="Brandon Text Medium"/>
              </a:rPr>
              <a:t>s.dlr.de/mh8c</a:t>
            </a:r>
            <a:r>
              <a:rPr lang="de-DE" b="1" dirty="0" smtClean="0"/>
              <a:t> 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48722"/>
              </p:ext>
            </p:extLst>
          </p:nvPr>
        </p:nvGraphicFramePr>
        <p:xfrm>
          <a:off x="144000" y="1260000"/>
          <a:ext cx="3875035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976"/>
                <a:gridCol w="2766059"/>
              </a:tblGrid>
              <a:tr h="203272">
                <a:tc gridSpan="2"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https://geoservice.dlr.de/eoc/zki/service/driver/wms?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Service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WMS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Request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GetMap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Layers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driver:dryrun1_watermask_tsx_sim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smtClean="0">
                          <a:latin typeface="Brandon Text Medium"/>
                        </a:rPr>
                        <a:t>AOI LL 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Brandon Text Medium"/>
                        </a:rPr>
                        <a:t>75572   442084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AOI UR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Brandon Text Medium"/>
                        </a:rPr>
                        <a:t>87017   458670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Frame Width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1024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Frame Height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768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Spatial</a:t>
                      </a:r>
                      <a:r>
                        <a:rPr lang="de-DE" sz="1200" dirty="0" smtClean="0">
                          <a:latin typeface="Brandon Text Medium"/>
                        </a:rPr>
                        <a:t> Reference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28892</a:t>
                      </a:r>
                      <a:br>
                        <a:rPr lang="de-DE" sz="1200" dirty="0" smtClean="0">
                          <a:latin typeface="Brandon Text Medium"/>
                        </a:rPr>
                      </a:br>
                      <a:r>
                        <a:rPr lang="de-DE" sz="1200" dirty="0" smtClean="0">
                          <a:latin typeface="Brandon Text Medium"/>
                        </a:rPr>
                        <a:t>(Amersfoort</a:t>
                      </a:r>
                      <a:r>
                        <a:rPr lang="de-DE" sz="1200" baseline="0" dirty="0" smtClean="0">
                          <a:latin typeface="Brandon Text Medium"/>
                        </a:rPr>
                        <a:t> / RD New)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Format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application</a:t>
                      </a:r>
                      <a:r>
                        <a:rPr lang="de-DE" sz="1200" dirty="0" smtClean="0">
                          <a:latin typeface="Brandon Text Medium"/>
                        </a:rPr>
                        <a:t>/</a:t>
                      </a:r>
                      <a:r>
                        <a:rPr lang="de-DE" sz="1200" dirty="0" err="1" smtClean="0">
                          <a:latin typeface="Brandon Text Medium"/>
                        </a:rPr>
                        <a:t>openlayers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6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5258"/>
              </p:ext>
            </p:extLst>
          </p:nvPr>
        </p:nvGraphicFramePr>
        <p:xfrm>
          <a:off x="144000" y="1260000"/>
          <a:ext cx="3875035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976"/>
                <a:gridCol w="2766059"/>
              </a:tblGrid>
              <a:tr h="203272">
                <a:tc gridSpan="2"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https://geoservice.dlr.de/eoc/zki/service/driver/wms?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Service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WMS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Request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GetMap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Layers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driver:dryrun1_watermask_tsx_sim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smtClean="0">
                          <a:latin typeface="Brandon Text Medium"/>
                        </a:rPr>
                        <a:t>AOI LL 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Brandon Text Medium"/>
                        </a:rPr>
                        <a:t>75572   442084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AOI UR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Brandon Text Medium"/>
                        </a:rPr>
                        <a:t>87017   458670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Frame Width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1024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Frame Height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768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Spatial</a:t>
                      </a:r>
                      <a:r>
                        <a:rPr lang="de-DE" sz="1200" dirty="0" smtClean="0">
                          <a:latin typeface="Brandon Text Medium"/>
                        </a:rPr>
                        <a:t> Reference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28892</a:t>
                      </a:r>
                      <a:br>
                        <a:rPr lang="de-DE" sz="1200" dirty="0" smtClean="0">
                          <a:latin typeface="Brandon Text Medium"/>
                        </a:rPr>
                      </a:br>
                      <a:r>
                        <a:rPr lang="de-DE" sz="1200" dirty="0" smtClean="0">
                          <a:latin typeface="Brandon Text Medium"/>
                        </a:rPr>
                        <a:t>(Amersfoort</a:t>
                      </a:r>
                      <a:r>
                        <a:rPr lang="de-DE" sz="1200" baseline="0" dirty="0" smtClean="0">
                          <a:latin typeface="Brandon Text Medium"/>
                        </a:rPr>
                        <a:t> / RD New)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Format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application</a:t>
                      </a:r>
                      <a:r>
                        <a:rPr lang="de-DE" sz="1200" dirty="0" smtClean="0">
                          <a:latin typeface="Brandon Text Medium"/>
                        </a:rPr>
                        <a:t>/</a:t>
                      </a:r>
                      <a:r>
                        <a:rPr lang="de-DE" sz="1200" dirty="0" err="1" smtClean="0">
                          <a:latin typeface="Brandon Text Medium"/>
                        </a:rPr>
                        <a:t>openlayers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ZKI Hands-on Training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8207775" cy="471764"/>
          </a:xfrm>
        </p:spPr>
        <p:txBody>
          <a:bodyPr/>
          <a:lstStyle/>
          <a:p>
            <a:r>
              <a:rPr lang="en-GB" dirty="0"/>
              <a:t>Accessing </a:t>
            </a:r>
            <a:r>
              <a:rPr lang="en-GB" b="1" dirty="0"/>
              <a:t>web services </a:t>
            </a:r>
            <a:r>
              <a:rPr lang="en-GB" dirty="0"/>
              <a:t>for actual water masks</a:t>
            </a:r>
          </a:p>
        </p:txBody>
      </p:sp>
      <p:pic>
        <p:nvPicPr>
          <p:cNvPr id="9" name="Picture 3" descr="D:\projects\driver\Screenshots\wm_hague_2899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10694" r="54080" b="36366"/>
          <a:stretch/>
        </p:blipFill>
        <p:spPr bwMode="auto">
          <a:xfrm>
            <a:off x="3639600" y="1605600"/>
            <a:ext cx="2660400" cy="20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643629" y="4555779"/>
            <a:ext cx="8007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535863" algn="r"/>
              </a:tabLst>
            </a:pPr>
            <a:r>
              <a:rPr lang="de-DE" sz="1400" dirty="0" smtClean="0">
                <a:latin typeface="Brandon Text Medium"/>
              </a:rPr>
              <a:t>Demo </a:t>
            </a:r>
            <a:r>
              <a:rPr lang="de-DE" sz="1400" dirty="0" err="1" smtClean="0">
                <a:latin typeface="Brandon Text Medium"/>
              </a:rPr>
              <a:t>watermask</a:t>
            </a:r>
            <a:r>
              <a:rPr lang="de-DE" sz="1400" dirty="0" smtClean="0">
                <a:latin typeface="Brandon Text Medium"/>
              </a:rPr>
              <a:t> </a:t>
            </a:r>
            <a:r>
              <a:rPr lang="de-DE" sz="1400" dirty="0" err="1" smtClean="0">
                <a:latin typeface="Brandon Text Medium"/>
              </a:rPr>
              <a:t>service</a:t>
            </a:r>
            <a:r>
              <a:rPr lang="de-DE" sz="1400" dirty="0" smtClean="0">
                <a:latin typeface="Brandon Text Medium"/>
              </a:rPr>
              <a:t> </a:t>
            </a:r>
            <a:r>
              <a:rPr lang="de-DE" sz="1400" dirty="0" err="1" smtClean="0">
                <a:latin typeface="Brandon Text Medium"/>
              </a:rPr>
              <a:t>layer</a:t>
            </a:r>
            <a:r>
              <a:rPr lang="de-DE" sz="1400" dirty="0">
                <a:latin typeface="Brandon Text Medium"/>
              </a:rPr>
              <a:t> </a:t>
            </a:r>
            <a:r>
              <a:rPr lang="de-DE" sz="1400" dirty="0" err="1" smtClean="0">
                <a:latin typeface="Brandon Text Medium"/>
              </a:rPr>
              <a:t>displayed</a:t>
            </a:r>
            <a:r>
              <a:rPr lang="de-DE" sz="1400" dirty="0" smtClean="0">
                <a:latin typeface="Brandon Text Medium"/>
              </a:rPr>
              <a:t> in LCMS </a:t>
            </a:r>
            <a:r>
              <a:rPr lang="de-DE" sz="1600" dirty="0" smtClean="0">
                <a:latin typeface="Brandon Text Medium"/>
              </a:rPr>
              <a:t>	</a:t>
            </a:r>
            <a:r>
              <a:rPr lang="de-DE" sz="1000" dirty="0" smtClean="0">
                <a:latin typeface="Brandon Text Medium"/>
              </a:rPr>
              <a:t>(</a:t>
            </a:r>
            <a:r>
              <a:rPr lang="de-DE" sz="1000" dirty="0" err="1" smtClean="0">
                <a:latin typeface="Brandon Text Medium"/>
              </a:rPr>
              <a:t>image</a:t>
            </a:r>
            <a:r>
              <a:rPr lang="de-DE" sz="1000" dirty="0" smtClean="0">
                <a:latin typeface="Brandon Text Medium"/>
              </a:rPr>
              <a:t> </a:t>
            </a:r>
            <a:r>
              <a:rPr lang="de-DE" sz="1000" dirty="0" err="1" smtClean="0">
                <a:latin typeface="Brandon Text Medium"/>
              </a:rPr>
              <a:t>provided</a:t>
            </a:r>
            <a:r>
              <a:rPr lang="de-DE" sz="1000" dirty="0" smtClean="0">
                <a:latin typeface="Brandon Text Medium"/>
              </a:rPr>
              <a:t> </a:t>
            </a:r>
            <a:r>
              <a:rPr lang="de-DE" sz="1000" dirty="0" err="1" smtClean="0">
                <a:latin typeface="Brandon Text Medium"/>
              </a:rPr>
              <a:t>by</a:t>
            </a:r>
            <a:r>
              <a:rPr lang="de-DE" sz="1000" dirty="0" smtClean="0">
                <a:latin typeface="Brandon Text Medium"/>
              </a:rPr>
              <a:t> TNO)</a:t>
            </a:r>
            <a:endParaRPr lang="de-DE" sz="1000" dirty="0">
              <a:latin typeface="Brandon Text Medium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990600"/>
            <a:ext cx="5763491" cy="3345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:\projects\driver\Screenshots\lcms_zki-wm-webservic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1227" r="1757" b="6335"/>
          <a:stretch/>
        </p:blipFill>
        <p:spPr bwMode="auto">
          <a:xfrm>
            <a:off x="1044000" y="1059870"/>
            <a:ext cx="7200000" cy="348979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0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ZKI Hands-on Training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8207775" cy="471764"/>
          </a:xfrm>
        </p:spPr>
        <p:txBody>
          <a:bodyPr/>
          <a:lstStyle/>
          <a:p>
            <a:r>
              <a:rPr lang="en-GB" dirty="0"/>
              <a:t>Accessing </a:t>
            </a:r>
            <a:r>
              <a:rPr lang="en-GB" b="1" dirty="0"/>
              <a:t>web services </a:t>
            </a:r>
            <a:r>
              <a:rPr lang="en-GB" dirty="0"/>
              <a:t>for actual water masks</a:t>
            </a:r>
          </a:p>
        </p:txBody>
      </p:sp>
      <p:pic>
        <p:nvPicPr>
          <p:cNvPr id="6" name="Picture 2" descr="D:\projects\driver\Screenshots\training\ZKI - Flood actu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7687" r="277" b="8035"/>
          <a:stretch/>
        </p:blipFill>
        <p:spPr bwMode="auto">
          <a:xfrm>
            <a:off x="1080000" y="1059869"/>
            <a:ext cx="5238000" cy="347737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643629" y="4555779"/>
            <a:ext cx="8007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0" algn="l"/>
                <a:tab pos="7535863" algn="r"/>
              </a:tabLst>
            </a:pPr>
            <a:r>
              <a:rPr lang="de-DE" sz="1400" dirty="0" smtClean="0">
                <a:latin typeface="Brandon Text Medium"/>
              </a:rPr>
              <a:t>Demo </a:t>
            </a:r>
            <a:r>
              <a:rPr lang="de-DE" sz="1400" dirty="0" err="1" smtClean="0">
                <a:latin typeface="Brandon Text Medium"/>
              </a:rPr>
              <a:t>watermask</a:t>
            </a:r>
            <a:r>
              <a:rPr lang="de-DE" sz="1400" dirty="0" smtClean="0">
                <a:latin typeface="Brandon Text Medium"/>
              </a:rPr>
              <a:t> </a:t>
            </a:r>
            <a:r>
              <a:rPr lang="de-DE" sz="1400" dirty="0" err="1" smtClean="0">
                <a:latin typeface="Brandon Text Medium"/>
              </a:rPr>
              <a:t>service</a:t>
            </a:r>
            <a:r>
              <a:rPr lang="de-DE" sz="1400" dirty="0" smtClean="0">
                <a:latin typeface="Brandon Text Medium"/>
              </a:rPr>
              <a:t> </a:t>
            </a:r>
            <a:r>
              <a:rPr lang="de-DE" sz="1400" dirty="0" err="1" smtClean="0">
                <a:latin typeface="Brandon Text Medium"/>
              </a:rPr>
              <a:t>layer</a:t>
            </a:r>
            <a:r>
              <a:rPr lang="de-DE" sz="1400" dirty="0">
                <a:latin typeface="Brandon Text Medium"/>
              </a:rPr>
              <a:t> </a:t>
            </a:r>
            <a:r>
              <a:rPr lang="de-DE" sz="1400" dirty="0" err="1" smtClean="0">
                <a:latin typeface="Brandon Text Medium"/>
              </a:rPr>
              <a:t>displayed</a:t>
            </a:r>
            <a:r>
              <a:rPr lang="de-DE" sz="1400" dirty="0" smtClean="0">
                <a:latin typeface="Brandon Text Medium"/>
              </a:rPr>
              <a:t> in </a:t>
            </a:r>
            <a:r>
              <a:rPr lang="de-DE" sz="1400" dirty="0" err="1" smtClean="0">
                <a:latin typeface="Brandon Text Medium"/>
              </a:rPr>
              <a:t>CrisisSuite</a:t>
            </a:r>
            <a:r>
              <a:rPr lang="de-DE" sz="1600" dirty="0" smtClean="0">
                <a:latin typeface="Brandon Text Medium"/>
              </a:rPr>
              <a:t>	</a:t>
            </a:r>
            <a:r>
              <a:rPr lang="de-DE" sz="1000" dirty="0" smtClean="0">
                <a:latin typeface="Brandon Text Medium"/>
              </a:rPr>
              <a:t>(</a:t>
            </a:r>
            <a:r>
              <a:rPr lang="de-DE" sz="1000" dirty="0" err="1" smtClean="0">
                <a:latin typeface="Brandon Text Medium"/>
              </a:rPr>
              <a:t>image</a:t>
            </a:r>
            <a:r>
              <a:rPr lang="de-DE" sz="1000" dirty="0" smtClean="0">
                <a:latin typeface="Brandon Text Medium"/>
              </a:rPr>
              <a:t> </a:t>
            </a:r>
            <a:r>
              <a:rPr lang="de-DE" sz="1000" dirty="0" err="1" smtClean="0">
                <a:latin typeface="Brandon Text Medium"/>
              </a:rPr>
              <a:t>provided</a:t>
            </a:r>
            <a:r>
              <a:rPr lang="de-DE" sz="1000" dirty="0" smtClean="0">
                <a:latin typeface="Brandon Text Medium"/>
              </a:rPr>
              <a:t> </a:t>
            </a:r>
            <a:r>
              <a:rPr lang="de-DE" sz="1000" dirty="0" err="1" smtClean="0">
                <a:latin typeface="Brandon Text Medium"/>
              </a:rPr>
              <a:t>by</a:t>
            </a:r>
            <a:r>
              <a:rPr lang="de-DE" sz="1000" dirty="0" smtClean="0">
                <a:latin typeface="Brandon Text Medium"/>
              </a:rPr>
              <a:t> MERLIN)</a:t>
            </a:r>
            <a:endParaRPr lang="de-DE" sz="1000" dirty="0">
              <a:latin typeface="Brandon T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318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white"/>
                </a:solidFill>
              </a:rPr>
              <a:t>DRIVER+ Project</a:t>
            </a:r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249625" y="1007929"/>
            <a:ext cx="5797429" cy="4105091"/>
            <a:chOff x="3249625" y="1007929"/>
            <a:chExt cx="5797429" cy="410509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625" y="1007929"/>
              <a:ext cx="5797429" cy="410509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Imag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7593" y="4891284"/>
              <a:ext cx="419595" cy="180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>
                <a:solidFill>
                  <a:prstClr val="white"/>
                </a:solidFill>
              </a:rPr>
              <a:pPr/>
              <a:t>13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ZKI Hands-on Training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Accessing and </a:t>
            </a:r>
            <a:r>
              <a:rPr lang="en-GB" dirty="0" smtClean="0"/>
              <a:t>working </a:t>
            </a:r>
            <a:r>
              <a:rPr lang="en-GB" dirty="0"/>
              <a:t>with ZKI </a:t>
            </a:r>
            <a:r>
              <a:rPr lang="en-GB" b="1" dirty="0"/>
              <a:t>2D </a:t>
            </a:r>
            <a:r>
              <a:rPr lang="en-GB" b="1" dirty="0" err="1"/>
              <a:t>GeoPDF</a:t>
            </a:r>
            <a:r>
              <a:rPr lang="en-GB" b="1" dirty="0"/>
              <a:t> </a:t>
            </a:r>
            <a:r>
              <a:rPr lang="en-GB" b="1" dirty="0" smtClean="0"/>
              <a:t>map </a:t>
            </a:r>
            <a:r>
              <a:rPr lang="en-GB" dirty="0" smtClean="0"/>
              <a:t>documents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42913" y="2448000"/>
            <a:ext cx="2856547" cy="16536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Open &amp;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toolbars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Toggle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custom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messurements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comments</a:t>
            </a:r>
            <a:r>
              <a:rPr lang="de-DE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Access </a:t>
            </a:r>
            <a:r>
              <a:rPr lang="de-DE" dirty="0" err="1" smtClean="0"/>
              <a:t>attribute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525780" y="1296000"/>
            <a:ext cx="3474720" cy="1123950"/>
          </a:xfrm>
          <a:prstGeom prst="rect">
            <a:avLst/>
          </a:prstGeom>
          <a:solidFill>
            <a:srgbClr val="F3B32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kern="12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 smtClean="0"/>
              <a:t>Please</a:t>
            </a:r>
            <a:r>
              <a:rPr lang="de-DE" b="1" dirty="0"/>
              <a:t> </a:t>
            </a:r>
            <a:r>
              <a:rPr lang="de-DE" b="1" dirty="0" err="1" smtClean="0"/>
              <a:t>use</a:t>
            </a:r>
            <a:r>
              <a:rPr lang="de-DE" b="1" dirty="0" smtClean="0"/>
              <a:t> Shortlink </a:t>
            </a:r>
          </a:p>
          <a:p>
            <a:r>
              <a:rPr lang="de-DE" dirty="0">
                <a:solidFill>
                  <a:schemeClr val="tx1"/>
                </a:solidFill>
                <a:latin typeface="Brandon Text Medium"/>
              </a:rPr>
              <a:t>http://s.dlr.de/2968</a:t>
            </a:r>
            <a:r>
              <a:rPr lang="de-DE" dirty="0" smtClean="0"/>
              <a:t> </a:t>
            </a:r>
          </a:p>
          <a:p>
            <a:r>
              <a:rPr lang="de-DE" b="1" dirty="0" smtClean="0"/>
              <a:t>Download and open FILE</a:t>
            </a:r>
            <a:r>
              <a:rPr lang="de-DE" b="1" dirty="0"/>
              <a:t>: </a:t>
            </a:r>
            <a:endParaRPr lang="de-DE" b="1" dirty="0" smtClean="0"/>
          </a:p>
          <a:p>
            <a:r>
              <a:rPr lang="de-DE" sz="1200" dirty="0" smtClean="0">
                <a:solidFill>
                  <a:schemeClr val="bg1"/>
                </a:solidFill>
              </a:rPr>
              <a:t>DRIVER-Exp44</a:t>
            </a:r>
            <a:r>
              <a:rPr lang="de-DE" sz="1200" dirty="0" smtClean="0">
                <a:solidFill>
                  <a:srgbClr val="C00000"/>
                </a:solidFill>
              </a:rPr>
              <a:t>_GeoPDF_</a:t>
            </a:r>
            <a:r>
              <a:rPr lang="de-DE" sz="1200" dirty="0" smtClean="0">
                <a:solidFill>
                  <a:schemeClr val="bg1"/>
                </a:solidFill>
              </a:rPr>
              <a:t>Magdeburg.pdf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9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DRIVER+ Project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>
                <a:solidFill>
                  <a:prstClr val="white"/>
                </a:solidFill>
              </a:rPr>
              <a:pPr/>
              <a:t>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ZKI Hands-on Training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Accessing and working with ZKI </a:t>
            </a:r>
            <a:r>
              <a:rPr lang="en-GB" b="1" dirty="0" smtClean="0"/>
              <a:t>3D PDF </a:t>
            </a:r>
            <a:r>
              <a:rPr lang="en-GB" b="1" dirty="0"/>
              <a:t>map </a:t>
            </a:r>
            <a:r>
              <a:rPr lang="en-GB" dirty="0"/>
              <a:t>documents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42913" y="2448000"/>
            <a:ext cx="2833687" cy="220472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Open &amp;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toolbars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Navigate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3D </a:t>
            </a:r>
            <a:r>
              <a:rPr lang="de-DE" dirty="0" err="1"/>
              <a:t>environment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Toggle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custom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messurements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comments</a:t>
            </a:r>
            <a:r>
              <a:rPr lang="de-DE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Access </a:t>
            </a:r>
            <a:r>
              <a:rPr lang="de-DE" dirty="0" err="1" smtClean="0"/>
              <a:t>attribute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169920" y="988874"/>
            <a:ext cx="5823585" cy="4124145"/>
            <a:chOff x="3169920" y="988874"/>
            <a:chExt cx="5823585" cy="412414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920" y="988874"/>
              <a:ext cx="5823585" cy="41241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Imag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4050" y="1019566"/>
              <a:ext cx="671350" cy="288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platzhalter 4"/>
          <p:cNvSpPr txBox="1">
            <a:spLocks/>
          </p:cNvSpPr>
          <p:nvPr/>
        </p:nvSpPr>
        <p:spPr>
          <a:xfrm>
            <a:off x="525780" y="1296000"/>
            <a:ext cx="3474720" cy="1123950"/>
          </a:xfrm>
          <a:prstGeom prst="rect">
            <a:avLst/>
          </a:prstGeom>
          <a:solidFill>
            <a:srgbClr val="F3B32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kern="12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 smtClean="0"/>
              <a:t>Please</a:t>
            </a:r>
            <a:r>
              <a:rPr lang="de-DE" b="1" dirty="0"/>
              <a:t> </a:t>
            </a:r>
            <a:r>
              <a:rPr lang="de-DE" b="1" dirty="0" err="1" smtClean="0"/>
              <a:t>use</a:t>
            </a:r>
            <a:r>
              <a:rPr lang="de-DE" b="1" dirty="0" smtClean="0"/>
              <a:t> Shortlink </a:t>
            </a:r>
          </a:p>
          <a:p>
            <a:r>
              <a:rPr lang="de-DE" dirty="0">
                <a:solidFill>
                  <a:schemeClr val="tx1"/>
                </a:solidFill>
                <a:latin typeface="Brandon Text Medium"/>
              </a:rPr>
              <a:t>http://</a:t>
            </a:r>
            <a:r>
              <a:rPr lang="de-DE" dirty="0" smtClean="0">
                <a:solidFill>
                  <a:schemeClr val="tx1"/>
                </a:solidFill>
                <a:latin typeface="Brandon Text Medium"/>
              </a:rPr>
              <a:t>s.dlr.de/m878</a:t>
            </a:r>
            <a:r>
              <a:rPr lang="de-DE" dirty="0" smtClean="0"/>
              <a:t> </a:t>
            </a:r>
          </a:p>
          <a:p>
            <a:r>
              <a:rPr lang="de-DE" b="1" dirty="0" smtClean="0"/>
              <a:t>Download and open FILE</a:t>
            </a:r>
            <a:r>
              <a:rPr lang="de-DE" b="1" dirty="0"/>
              <a:t>: </a:t>
            </a:r>
            <a:endParaRPr lang="de-DE" b="1" dirty="0" smtClean="0"/>
          </a:p>
          <a:p>
            <a:r>
              <a:rPr lang="de-DE" sz="1200" dirty="0" smtClean="0">
                <a:solidFill>
                  <a:schemeClr val="bg1"/>
                </a:solidFill>
              </a:rPr>
              <a:t>DRIVER-Exp44</a:t>
            </a:r>
            <a:r>
              <a:rPr lang="de-DE" sz="1200" dirty="0" smtClean="0">
                <a:solidFill>
                  <a:srgbClr val="C00000"/>
                </a:solidFill>
              </a:rPr>
              <a:t>_3D_PDF_</a:t>
            </a:r>
            <a:r>
              <a:rPr lang="de-DE" sz="1200" dirty="0" smtClean="0">
                <a:solidFill>
                  <a:schemeClr val="bg1"/>
                </a:solidFill>
              </a:rPr>
              <a:t>Magdeburg.pdf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5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Y:\Outreach\Photos\2013_02_Gauck_Besuch\Gauck_Fotos_NS\Gauck_2013.02.19_5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0568" y="-1288317"/>
            <a:ext cx="9684568" cy="68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211960" y="548680"/>
            <a:ext cx="452506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de-DE" b="1" dirty="0" smtClean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zki@dlr.de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www.zki.dlr.de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864"/>
          <a:stretch/>
        </p:blipFill>
        <p:spPr>
          <a:xfrm>
            <a:off x="7236296" y="0"/>
            <a:ext cx="1518651" cy="6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8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Airborne  and  Terrestrial  Situational  Awareness</a:t>
            </a:r>
            <a:endParaRPr lang="de-DE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BackgrounD</a:t>
            </a:r>
            <a:r>
              <a:rPr lang="de-DE" dirty="0"/>
              <a:t>  DLR  Solution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7" name="Picture 2" descr="D:\VABENE\Im_Einsatz\Web_Wies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69" y="2435863"/>
            <a:ext cx="2585309" cy="1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0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1" t="61510" r="367" b="336"/>
          <a:stretch/>
        </p:blipFill>
        <p:spPr bwMode="auto">
          <a:xfrm>
            <a:off x="3728680" y="3523361"/>
            <a:ext cx="1081669" cy="5437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leichschenkliges Dreieck 6"/>
          <p:cNvSpPr/>
          <p:nvPr/>
        </p:nvSpPr>
        <p:spPr>
          <a:xfrm>
            <a:off x="2686434" y="1892113"/>
            <a:ext cx="526583" cy="1030688"/>
          </a:xfrm>
          <a:custGeom>
            <a:avLst/>
            <a:gdLst>
              <a:gd name="connsiteX0" fmla="*/ 0 w 432048"/>
              <a:gd name="connsiteY0" fmla="*/ 1872208 h 1872208"/>
              <a:gd name="connsiteX1" fmla="*/ 216024 w 432048"/>
              <a:gd name="connsiteY1" fmla="*/ 0 h 1872208"/>
              <a:gd name="connsiteX2" fmla="*/ 432048 w 432048"/>
              <a:gd name="connsiteY2" fmla="*/ 1872208 h 1872208"/>
              <a:gd name="connsiteX3" fmla="*/ 0 w 432048"/>
              <a:gd name="connsiteY3" fmla="*/ 1872208 h 1872208"/>
              <a:gd name="connsiteX0" fmla="*/ 91214 w 216024"/>
              <a:gd name="connsiteY0" fmla="*/ 1389405 h 1872208"/>
              <a:gd name="connsiteX1" fmla="*/ 0 w 216024"/>
              <a:gd name="connsiteY1" fmla="*/ 0 h 1872208"/>
              <a:gd name="connsiteX2" fmla="*/ 216024 w 216024"/>
              <a:gd name="connsiteY2" fmla="*/ 1872208 h 1872208"/>
              <a:gd name="connsiteX3" fmla="*/ 91214 w 216024"/>
              <a:gd name="connsiteY3" fmla="*/ 1389405 h 1872208"/>
              <a:gd name="connsiteX0" fmla="*/ 91214 w 406219"/>
              <a:gd name="connsiteY0" fmla="*/ 1389405 h 1777110"/>
              <a:gd name="connsiteX1" fmla="*/ 0 w 406219"/>
              <a:gd name="connsiteY1" fmla="*/ 0 h 1777110"/>
              <a:gd name="connsiteX2" fmla="*/ 406219 w 406219"/>
              <a:gd name="connsiteY2" fmla="*/ 1777110 h 1777110"/>
              <a:gd name="connsiteX3" fmla="*/ 91214 w 406219"/>
              <a:gd name="connsiteY3" fmla="*/ 1389405 h 1777110"/>
              <a:gd name="connsiteX0" fmla="*/ 91214 w 406219"/>
              <a:gd name="connsiteY0" fmla="*/ 1389405 h 1777110"/>
              <a:gd name="connsiteX1" fmla="*/ 0 w 406219"/>
              <a:gd name="connsiteY1" fmla="*/ 0 h 1777110"/>
              <a:gd name="connsiteX2" fmla="*/ 336709 w 406219"/>
              <a:gd name="connsiteY2" fmla="*/ 1487475 h 1777110"/>
              <a:gd name="connsiteX3" fmla="*/ 406219 w 406219"/>
              <a:gd name="connsiteY3" fmla="*/ 1777110 h 1777110"/>
              <a:gd name="connsiteX4" fmla="*/ 91214 w 406219"/>
              <a:gd name="connsiteY4" fmla="*/ 1389405 h 1777110"/>
              <a:gd name="connsiteX0" fmla="*/ 91214 w 709784"/>
              <a:gd name="connsiteY0" fmla="*/ 1389405 h 1777110"/>
              <a:gd name="connsiteX1" fmla="*/ 0 w 709784"/>
              <a:gd name="connsiteY1" fmla="*/ 0 h 1777110"/>
              <a:gd name="connsiteX2" fmla="*/ 709784 w 709784"/>
              <a:gd name="connsiteY2" fmla="*/ 1531366 h 1777110"/>
              <a:gd name="connsiteX3" fmla="*/ 406219 w 709784"/>
              <a:gd name="connsiteY3" fmla="*/ 1777110 h 1777110"/>
              <a:gd name="connsiteX4" fmla="*/ 91214 w 709784"/>
              <a:gd name="connsiteY4" fmla="*/ 1389405 h 1777110"/>
              <a:gd name="connsiteX0" fmla="*/ 91214 w 709784"/>
              <a:gd name="connsiteY0" fmla="*/ 1389405 h 1747849"/>
              <a:gd name="connsiteX1" fmla="*/ 0 w 709784"/>
              <a:gd name="connsiteY1" fmla="*/ 0 h 1747849"/>
              <a:gd name="connsiteX2" fmla="*/ 709784 w 709784"/>
              <a:gd name="connsiteY2" fmla="*/ 1531366 h 1747849"/>
              <a:gd name="connsiteX3" fmla="*/ 391588 w 709784"/>
              <a:gd name="connsiteY3" fmla="*/ 1747849 h 1747849"/>
              <a:gd name="connsiteX4" fmla="*/ 91214 w 709784"/>
              <a:gd name="connsiteY4" fmla="*/ 1389405 h 1747849"/>
              <a:gd name="connsiteX0" fmla="*/ 303355 w 921925"/>
              <a:gd name="connsiteY0" fmla="*/ 1374775 h 1733219"/>
              <a:gd name="connsiteX1" fmla="*/ 0 w 921925"/>
              <a:gd name="connsiteY1" fmla="*/ 0 h 1733219"/>
              <a:gd name="connsiteX2" fmla="*/ 921925 w 921925"/>
              <a:gd name="connsiteY2" fmla="*/ 1516736 h 1733219"/>
              <a:gd name="connsiteX3" fmla="*/ 603729 w 921925"/>
              <a:gd name="connsiteY3" fmla="*/ 1733219 h 1733219"/>
              <a:gd name="connsiteX4" fmla="*/ 303355 w 921925"/>
              <a:gd name="connsiteY4" fmla="*/ 1374775 h 1733219"/>
              <a:gd name="connsiteX0" fmla="*/ 0 w 928495"/>
              <a:gd name="connsiteY0" fmla="*/ 1321815 h 1733219"/>
              <a:gd name="connsiteX1" fmla="*/ 6570 w 928495"/>
              <a:gd name="connsiteY1" fmla="*/ 0 h 1733219"/>
              <a:gd name="connsiteX2" fmla="*/ 928495 w 928495"/>
              <a:gd name="connsiteY2" fmla="*/ 1516736 h 1733219"/>
              <a:gd name="connsiteX3" fmla="*/ 610299 w 928495"/>
              <a:gd name="connsiteY3" fmla="*/ 1733219 h 1733219"/>
              <a:gd name="connsiteX4" fmla="*/ 0 w 928495"/>
              <a:gd name="connsiteY4" fmla="*/ 1321815 h 1733219"/>
              <a:gd name="connsiteX0" fmla="*/ 0 w 928495"/>
              <a:gd name="connsiteY0" fmla="*/ 1321815 h 1702957"/>
              <a:gd name="connsiteX1" fmla="*/ 6570 w 928495"/>
              <a:gd name="connsiteY1" fmla="*/ 0 h 1702957"/>
              <a:gd name="connsiteX2" fmla="*/ 928495 w 928495"/>
              <a:gd name="connsiteY2" fmla="*/ 1516736 h 1702957"/>
              <a:gd name="connsiteX3" fmla="*/ 526857 w 928495"/>
              <a:gd name="connsiteY3" fmla="*/ 1702957 h 1702957"/>
              <a:gd name="connsiteX4" fmla="*/ 0 w 928495"/>
              <a:gd name="connsiteY4" fmla="*/ 1321815 h 1702957"/>
              <a:gd name="connsiteX0" fmla="*/ 0 w 928495"/>
              <a:gd name="connsiteY0" fmla="*/ 1321815 h 1687826"/>
              <a:gd name="connsiteX1" fmla="*/ 6570 w 928495"/>
              <a:gd name="connsiteY1" fmla="*/ 0 h 1687826"/>
              <a:gd name="connsiteX2" fmla="*/ 928495 w 928495"/>
              <a:gd name="connsiteY2" fmla="*/ 1516736 h 1687826"/>
              <a:gd name="connsiteX3" fmla="*/ 574538 w 928495"/>
              <a:gd name="connsiteY3" fmla="*/ 1687826 h 1687826"/>
              <a:gd name="connsiteX4" fmla="*/ 0 w 928495"/>
              <a:gd name="connsiteY4" fmla="*/ 1321815 h 1687826"/>
              <a:gd name="connsiteX0" fmla="*/ 219914 w 921925"/>
              <a:gd name="connsiteY0" fmla="*/ 1274326 h 1687826"/>
              <a:gd name="connsiteX1" fmla="*/ 0 w 921925"/>
              <a:gd name="connsiteY1" fmla="*/ 0 h 1687826"/>
              <a:gd name="connsiteX2" fmla="*/ 921925 w 921925"/>
              <a:gd name="connsiteY2" fmla="*/ 1516736 h 1687826"/>
              <a:gd name="connsiteX3" fmla="*/ 567968 w 921925"/>
              <a:gd name="connsiteY3" fmla="*/ 1687826 h 1687826"/>
              <a:gd name="connsiteX4" fmla="*/ 219914 w 921925"/>
              <a:gd name="connsiteY4" fmla="*/ 1274326 h 1687826"/>
              <a:gd name="connsiteX0" fmla="*/ 219914 w 921925"/>
              <a:gd name="connsiteY0" fmla="*/ 1274326 h 1624506"/>
              <a:gd name="connsiteX1" fmla="*/ 0 w 921925"/>
              <a:gd name="connsiteY1" fmla="*/ 0 h 1624506"/>
              <a:gd name="connsiteX2" fmla="*/ 921925 w 921925"/>
              <a:gd name="connsiteY2" fmla="*/ 1516736 h 1624506"/>
              <a:gd name="connsiteX3" fmla="*/ 877894 w 921925"/>
              <a:gd name="connsiteY3" fmla="*/ 1624506 h 1624506"/>
              <a:gd name="connsiteX4" fmla="*/ 219914 w 921925"/>
              <a:gd name="connsiteY4" fmla="*/ 1274326 h 1624506"/>
              <a:gd name="connsiteX0" fmla="*/ 219914 w 1136489"/>
              <a:gd name="connsiteY0" fmla="*/ 1274326 h 1624506"/>
              <a:gd name="connsiteX1" fmla="*/ 0 w 1136489"/>
              <a:gd name="connsiteY1" fmla="*/ 0 h 1624506"/>
              <a:gd name="connsiteX2" fmla="*/ 1136489 w 1136489"/>
              <a:gd name="connsiteY2" fmla="*/ 1500906 h 1624506"/>
              <a:gd name="connsiteX3" fmla="*/ 877894 w 1136489"/>
              <a:gd name="connsiteY3" fmla="*/ 1624506 h 1624506"/>
              <a:gd name="connsiteX4" fmla="*/ 219914 w 1136489"/>
              <a:gd name="connsiteY4" fmla="*/ 1274326 h 162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89" h="1624506">
                <a:moveTo>
                  <a:pt x="219914" y="1274326"/>
                </a:moveTo>
                <a:lnTo>
                  <a:pt x="0" y="0"/>
                </a:lnTo>
                <a:lnTo>
                  <a:pt x="1136489" y="1500906"/>
                </a:lnTo>
                <a:lnTo>
                  <a:pt x="877894" y="1624506"/>
                </a:lnTo>
                <a:lnTo>
                  <a:pt x="219914" y="1274326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93732" y="4066796"/>
            <a:ext cx="135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err="1">
                <a:latin typeface="Brandon Text Medium" pitchFamily="34" charset="0"/>
              </a:rPr>
              <a:t>Ground</a:t>
            </a:r>
            <a:r>
              <a:rPr lang="de-DE" sz="1100">
                <a:latin typeface="Brandon Text Medium" pitchFamily="34" charset="0"/>
              </a:rPr>
              <a:t> Station &amp;</a:t>
            </a:r>
          </a:p>
          <a:p>
            <a:pPr algn="ctr"/>
            <a:r>
              <a:rPr lang="de-DE" sz="1100">
                <a:latin typeface="Brandon Text Medium" pitchFamily="34" charset="0"/>
              </a:rPr>
              <a:t>Processing Unit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70119" y="1969658"/>
            <a:ext cx="691886" cy="430887"/>
          </a:xfrm>
          <a:prstGeom prst="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err="1">
                <a:latin typeface="Brandon Text Medium" pitchFamily="34" charset="0"/>
              </a:rPr>
              <a:t>Camera</a:t>
            </a:r>
            <a:r>
              <a:rPr lang="de-DE" sz="1100">
                <a:latin typeface="Brandon Text Medium" pitchFamily="34" charset="0"/>
              </a:rPr>
              <a:t> </a:t>
            </a:r>
            <a:br>
              <a:rPr lang="de-DE" sz="1100">
                <a:latin typeface="Brandon Text Medium" pitchFamily="34" charset="0"/>
              </a:rPr>
            </a:br>
            <a:r>
              <a:rPr lang="de-DE" sz="1100">
                <a:latin typeface="Brandon Text Medium" pitchFamily="34" charset="0"/>
              </a:rPr>
              <a:t>System</a:t>
            </a:r>
          </a:p>
        </p:txBody>
      </p:sp>
      <p:sp>
        <p:nvSpPr>
          <p:cNvPr id="12" name="Ellipse 11"/>
          <p:cNvSpPr/>
          <p:nvPr/>
        </p:nvSpPr>
        <p:spPr>
          <a:xfrm>
            <a:off x="2085347" y="2979612"/>
            <a:ext cx="54368" cy="494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759142" y="3424497"/>
            <a:ext cx="54368" cy="494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574655" y="3127907"/>
            <a:ext cx="54368" cy="494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3172697" y="2979612"/>
            <a:ext cx="54368" cy="4943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>
            <a:stCxn id="15" idx="3"/>
          </p:cNvCxnSpPr>
          <p:nvPr/>
        </p:nvCxnSpPr>
        <p:spPr>
          <a:xfrm flipH="1">
            <a:off x="2411552" y="3021805"/>
            <a:ext cx="769107" cy="897010"/>
          </a:xfrm>
          <a:prstGeom prst="line">
            <a:avLst/>
          </a:prstGeom>
          <a:ln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4" idx="3"/>
          </p:cNvCxnSpPr>
          <p:nvPr/>
        </p:nvCxnSpPr>
        <p:spPr>
          <a:xfrm flipH="1">
            <a:off x="2411552" y="3170100"/>
            <a:ext cx="171064" cy="748715"/>
          </a:xfrm>
          <a:prstGeom prst="line">
            <a:avLst/>
          </a:prstGeom>
          <a:ln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12" idx="4"/>
          </p:cNvCxnSpPr>
          <p:nvPr/>
        </p:nvCxnSpPr>
        <p:spPr>
          <a:xfrm>
            <a:off x="2112531" y="3029043"/>
            <a:ext cx="299021" cy="889771"/>
          </a:xfrm>
          <a:prstGeom prst="line">
            <a:avLst/>
          </a:prstGeom>
          <a:ln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stCxn id="13" idx="0"/>
          </p:cNvCxnSpPr>
          <p:nvPr/>
        </p:nvCxnSpPr>
        <p:spPr>
          <a:xfrm>
            <a:off x="1786325" y="3424497"/>
            <a:ext cx="625227" cy="494317"/>
          </a:xfrm>
          <a:prstGeom prst="line">
            <a:avLst/>
          </a:prstGeom>
          <a:ln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Users\gsta_ve\AppData\Local\Microsoft\Windows\Temporary Internet Files\Content.IE5\TL4NTFVD\RWBA_PKW.svg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31717" r="5696" b="31711"/>
          <a:stretch/>
        </p:blipFill>
        <p:spPr bwMode="auto">
          <a:xfrm>
            <a:off x="1976612" y="3342580"/>
            <a:ext cx="217049" cy="81918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21" name="Gerade Verbindung 20"/>
          <p:cNvCxnSpPr/>
          <p:nvPr/>
        </p:nvCxnSpPr>
        <p:spPr>
          <a:xfrm>
            <a:off x="2058163" y="3375066"/>
            <a:ext cx="353389" cy="543749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C:\Users\gsta_ve\AppData\Local\Microsoft\Windows\Temporary Internet Files\Content.IE5\TL4NTFVD\RWBA_PKW.svg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31717" r="5696" b="31711"/>
          <a:stretch/>
        </p:blipFill>
        <p:spPr bwMode="auto">
          <a:xfrm>
            <a:off x="2357184" y="3029043"/>
            <a:ext cx="217049" cy="81918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23" name="Gerade Verbindung 22"/>
          <p:cNvCxnSpPr/>
          <p:nvPr/>
        </p:nvCxnSpPr>
        <p:spPr>
          <a:xfrm flipH="1">
            <a:off x="2411552" y="3078475"/>
            <a:ext cx="27184" cy="840340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C:\Users\gsta_ve\AppData\Local\Microsoft\Windows\Temporary Internet Files\Content.IE5\TL4NTFVD\RWBA_PKW.svg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31717" r="5696" b="31711"/>
          <a:stretch/>
        </p:blipFill>
        <p:spPr bwMode="auto">
          <a:xfrm>
            <a:off x="2683390" y="3276202"/>
            <a:ext cx="217049" cy="81918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25" name="Gerade Verbindung 24"/>
          <p:cNvCxnSpPr/>
          <p:nvPr/>
        </p:nvCxnSpPr>
        <p:spPr>
          <a:xfrm flipH="1">
            <a:off x="2411552" y="3325634"/>
            <a:ext cx="353389" cy="593181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C:\Users\gsta_ve\AppData\Local\Microsoft\Windows\Temporary Internet Files\Content.IE5\TL4NTFVD\RWBA_PKW.svg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31717" r="5696" b="31711"/>
          <a:stretch/>
        </p:blipFill>
        <p:spPr bwMode="auto">
          <a:xfrm>
            <a:off x="3281432" y="3276202"/>
            <a:ext cx="217049" cy="81918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27" name="Gerade Verbindung 26"/>
          <p:cNvCxnSpPr/>
          <p:nvPr/>
        </p:nvCxnSpPr>
        <p:spPr>
          <a:xfrm flipH="1">
            <a:off x="2411552" y="3325634"/>
            <a:ext cx="951432" cy="593181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gsta_ve\AppData\Local\Microsoft\Windows\Temporary Internet Files\Content.IE5\TL4NTFVD\server_vist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17" y="3756371"/>
            <a:ext cx="341767" cy="31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1712494" y="4030551"/>
            <a:ext cx="1424441" cy="430887"/>
          </a:xfrm>
          <a:prstGeom prst="rect">
            <a:avLst/>
          </a:prstGeom>
          <a:solidFill>
            <a:srgbClr val="F3B329">
              <a:alpha val="69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100" err="1">
                <a:latin typeface="Brandon Text Medium" pitchFamily="34" charset="0"/>
              </a:rPr>
              <a:t>Terrestrial</a:t>
            </a:r>
            <a:r>
              <a:rPr lang="de-DE" sz="1100">
                <a:latin typeface="Brandon Text Medium" pitchFamily="34" charset="0"/>
              </a:rPr>
              <a:t> Traffic Sensors</a:t>
            </a:r>
          </a:p>
        </p:txBody>
      </p:sp>
      <p:cxnSp>
        <p:nvCxnSpPr>
          <p:cNvPr id="30" name="Gewinkelte Verbindung 29"/>
          <p:cNvCxnSpPr/>
          <p:nvPr/>
        </p:nvCxnSpPr>
        <p:spPr>
          <a:xfrm flipV="1">
            <a:off x="3199883" y="1852636"/>
            <a:ext cx="705728" cy="1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://vabene.dlr.de/vabene/Aktuelles/Empfangsantenn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125" y="1657637"/>
            <a:ext cx="476276" cy="611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Gerade Verbindung mit Pfeil 31"/>
          <p:cNvCxnSpPr/>
          <p:nvPr/>
        </p:nvCxnSpPr>
        <p:spPr>
          <a:xfrm flipV="1">
            <a:off x="2683390" y="3823489"/>
            <a:ext cx="923933" cy="3537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390184" y="3800250"/>
            <a:ext cx="1794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Brandon Text Medium" pitchFamily="34" charset="0"/>
              </a:rPr>
              <a:t>Dissemination</a:t>
            </a:r>
            <a:r>
              <a:rPr lang="de-DE" sz="1400" b="1" dirty="0">
                <a:latin typeface="Brandon Text Medium" pitchFamily="34" charset="0"/>
              </a:rPr>
              <a:t>, </a:t>
            </a:r>
            <a:r>
              <a:rPr lang="en-GB" sz="1400" b="1" dirty="0" smtClean="0">
                <a:latin typeface="Brandon Text Medium" pitchFamily="34" charset="0"/>
              </a:rPr>
              <a:t>Visualisation</a:t>
            </a:r>
            <a:r>
              <a:rPr lang="de-DE" sz="1400" b="1" dirty="0" smtClean="0">
                <a:latin typeface="Brandon Text Medium" pitchFamily="34" charset="0"/>
              </a:rPr>
              <a:t> </a:t>
            </a:r>
            <a:r>
              <a:rPr lang="de-DE" sz="1400" b="1" dirty="0">
                <a:latin typeface="Brandon Text Medium" pitchFamily="34" charset="0"/>
              </a:rPr>
              <a:t>&amp; Interaction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800474" y="2287567"/>
            <a:ext cx="94319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>
                <a:latin typeface="Brandon Text Medium" pitchFamily="34" charset="0"/>
              </a:rPr>
              <a:t>Image</a:t>
            </a:r>
            <a:br>
              <a:rPr lang="de-DE" sz="1100">
                <a:latin typeface="Brandon Text Medium" pitchFamily="34" charset="0"/>
              </a:rPr>
            </a:br>
            <a:r>
              <a:rPr lang="de-DE" sz="1100">
                <a:latin typeface="Brandon Text Medium" pitchFamily="34" charset="0"/>
              </a:rPr>
              <a:t>Data Link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38" y="1375272"/>
            <a:ext cx="2034084" cy="5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Gewinkelte Verbindung 38"/>
          <p:cNvCxnSpPr/>
          <p:nvPr/>
        </p:nvCxnSpPr>
        <p:spPr>
          <a:xfrm>
            <a:off x="784881" y="2458176"/>
            <a:ext cx="0" cy="91689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433343" y="2273795"/>
            <a:ext cx="704637" cy="1795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100" dirty="0">
                <a:latin typeface="Brandon Text Medium" pitchFamily="34" charset="0"/>
              </a:rPr>
              <a:t>C³ Data Link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45943" y="4052072"/>
            <a:ext cx="1223857" cy="29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err="1">
                <a:latin typeface="Brandon Text Medium" pitchFamily="34" charset="0"/>
              </a:rPr>
              <a:t>Ground</a:t>
            </a:r>
            <a:r>
              <a:rPr lang="de-DE" sz="1100">
                <a:latin typeface="Brandon Text Medium" pitchFamily="34" charset="0"/>
              </a:rPr>
              <a:t> Control Station</a:t>
            </a:r>
            <a:br>
              <a:rPr lang="de-DE" sz="1100">
                <a:latin typeface="Brandon Text Medium" pitchFamily="34" charset="0"/>
              </a:rPr>
            </a:br>
            <a:r>
              <a:rPr lang="de-DE" sz="1100">
                <a:latin typeface="Brandon Text Medium" pitchFamily="34" charset="0"/>
              </a:rPr>
              <a:t>U-Fly</a:t>
            </a:r>
          </a:p>
        </p:txBody>
      </p:sp>
      <p:pic>
        <p:nvPicPr>
          <p:cNvPr id="39" name="Picture 3" descr="D:\_Bilder\20140911 ERA SAT ASMGCS Versuchsfahrzeug\ERA MLAT SAT 20140910\Pictures ERA MLAT SAT 20140910\DSCF61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9" t="11672" r="37552" b="31022"/>
          <a:stretch/>
        </p:blipFill>
        <p:spPr bwMode="auto">
          <a:xfrm>
            <a:off x="503708" y="1652506"/>
            <a:ext cx="563907" cy="6218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1469800" y="1969658"/>
            <a:ext cx="1014044" cy="430887"/>
          </a:xfrm>
          <a:prstGeom prst="rect">
            <a:avLst/>
          </a:prstGeom>
          <a:solidFill>
            <a:schemeClr val="accent3">
              <a:alpha val="6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>
                <a:latin typeface="Brandon Text Medium" pitchFamily="34" charset="0"/>
              </a:rPr>
              <a:t>Command </a:t>
            </a:r>
            <a:br>
              <a:rPr lang="de-DE" sz="1100">
                <a:latin typeface="Brandon Text Medium" pitchFamily="34" charset="0"/>
              </a:rPr>
            </a:br>
            <a:r>
              <a:rPr lang="de-DE" sz="1100">
                <a:latin typeface="Brandon Text Medium" pitchFamily="34" charset="0"/>
              </a:rPr>
              <a:t>&amp; Control</a:t>
            </a:r>
          </a:p>
        </p:txBody>
      </p:sp>
      <p:cxnSp>
        <p:nvCxnSpPr>
          <p:cNvPr id="41" name="Gewinkelte Verbindung 86"/>
          <p:cNvCxnSpPr/>
          <p:nvPr/>
        </p:nvCxnSpPr>
        <p:spPr>
          <a:xfrm>
            <a:off x="1137980" y="1852636"/>
            <a:ext cx="770223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>
            <a:stCxn id="34" idx="2"/>
            <a:endCxn id="8" idx="0"/>
          </p:cNvCxnSpPr>
          <p:nvPr/>
        </p:nvCxnSpPr>
        <p:spPr>
          <a:xfrm rot="5400000">
            <a:off x="3868342" y="3119629"/>
            <a:ext cx="804907" cy="2559"/>
          </a:xfrm>
          <a:prstGeom prst="bentConnector3">
            <a:avLst>
              <a:gd name="adj1" fmla="val 50000"/>
            </a:avLst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2646026" y="2559426"/>
            <a:ext cx="967525" cy="1044592"/>
          </a:xfrm>
          <a:custGeom>
            <a:avLst/>
            <a:gdLst>
              <a:gd name="connsiteX0" fmla="*/ 0 w 1281455"/>
              <a:gd name="connsiteY0" fmla="*/ 0 h 1521673"/>
              <a:gd name="connsiteX1" fmla="*/ 1151725 w 1281455"/>
              <a:gd name="connsiteY1" fmla="*/ 900439 h 1521673"/>
              <a:gd name="connsiteX2" fmla="*/ 1200586 w 1281455"/>
              <a:gd name="connsiteY2" fmla="*/ 1200586 h 1521673"/>
              <a:gd name="connsiteX3" fmla="*/ 670094 w 1281455"/>
              <a:gd name="connsiteY3" fmla="*/ 1521673 h 15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455" h="1521673">
                <a:moveTo>
                  <a:pt x="0" y="0"/>
                </a:moveTo>
                <a:cubicBezTo>
                  <a:pt x="475813" y="350170"/>
                  <a:pt x="951627" y="700341"/>
                  <a:pt x="1151725" y="900439"/>
                </a:cubicBezTo>
                <a:cubicBezTo>
                  <a:pt x="1351823" y="1100537"/>
                  <a:pt x="1280858" y="1097047"/>
                  <a:pt x="1200586" y="1200586"/>
                </a:cubicBezTo>
                <a:cubicBezTo>
                  <a:pt x="1120314" y="1304125"/>
                  <a:pt x="895204" y="1412899"/>
                  <a:pt x="670094" y="1521673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4" name="Gerade Verbindung 43"/>
          <p:cNvCxnSpPr>
            <a:stCxn id="43" idx="0"/>
          </p:cNvCxnSpPr>
          <p:nvPr/>
        </p:nvCxnSpPr>
        <p:spPr>
          <a:xfrm flipH="1" flipV="1">
            <a:off x="2497084" y="2453384"/>
            <a:ext cx="148942" cy="106042"/>
          </a:xfrm>
          <a:prstGeom prst="line">
            <a:avLst/>
          </a:prstGeom>
          <a:ln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310571" y="3402005"/>
            <a:ext cx="1090587" cy="631304"/>
            <a:chOff x="683030" y="3544809"/>
            <a:chExt cx="1444446" cy="919631"/>
          </a:xfrm>
        </p:grpSpPr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30" y="3544809"/>
              <a:ext cx="1444446" cy="91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 descr="Y:\home\Projekte\DRIVER\Exp40\pictures\EXP_40\Missionsplanung_UFLY_Tankumsee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832" y="3574890"/>
              <a:ext cx="966167" cy="576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Grafik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08" y="2539979"/>
            <a:ext cx="1785187" cy="1146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4042" y="1641792"/>
            <a:ext cx="1889344" cy="1073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723" y="1280214"/>
            <a:ext cx="2069366" cy="10624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383" b="83957" l="7254" r="954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67" t="24409" r="5334" b="16443"/>
          <a:stretch/>
        </p:blipFill>
        <p:spPr bwMode="auto">
          <a:xfrm>
            <a:off x="6309093" y="3041930"/>
            <a:ext cx="2711082" cy="1222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Rechteck 51"/>
          <p:cNvSpPr/>
          <p:nvPr/>
        </p:nvSpPr>
        <p:spPr>
          <a:xfrm>
            <a:off x="5362575" y="2455343"/>
            <a:ext cx="3695700" cy="2072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: abgerundete Ecken 5">
            <a:extLst>
              <a:ext uri="{FF2B5EF4-FFF2-40B4-BE49-F238E27FC236}">
                <a16:creationId xmlns:a16="http://schemas.microsoft.com/office/drawing/2014/main" xmlns="" id="{FF1B82EF-484D-498D-BA5F-B6597F5AB379}"/>
              </a:ext>
            </a:extLst>
          </p:cNvPr>
          <p:cNvSpPr/>
          <p:nvPr/>
        </p:nvSpPr>
        <p:spPr>
          <a:xfrm>
            <a:off x="1" y="1241631"/>
            <a:ext cx="5119098" cy="3232507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Pfeil nach rechts 53"/>
          <p:cNvSpPr/>
          <p:nvPr/>
        </p:nvSpPr>
        <p:spPr>
          <a:xfrm>
            <a:off x="4786291" y="2922802"/>
            <a:ext cx="516476" cy="254537"/>
          </a:xfrm>
          <a:prstGeom prst="rightArrow">
            <a:avLst/>
          </a:prstGeom>
          <a:solidFill>
            <a:srgbClr val="0049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134890" y="416627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707603" y="4522848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Module: ZKI</a:t>
            </a:r>
            <a:endParaRPr lang="de-DE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 animBg="1"/>
      <p:bldP spid="53" grpId="0" animBg="1"/>
      <p:bldP spid="54" grpId="0" animBg="1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DRIVER+ Project</a:t>
            </a:r>
            <a:endParaRPr lang="fr-FR" dirty="0"/>
          </a:p>
        </p:txBody>
      </p:sp>
      <p:pic>
        <p:nvPicPr>
          <p:cNvPr id="9" name="Picture 4" descr="ZKI_04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8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75" y="-43942"/>
            <a:ext cx="9206468" cy="6899734"/>
          </a:xfrm>
          <a:prstGeom prst="rect">
            <a:avLst/>
          </a:prstGeom>
          <a:ln>
            <a:noFill/>
          </a:ln>
          <a:extLst/>
        </p:spPr>
      </p:pic>
      <p:sp>
        <p:nvSpPr>
          <p:cNvPr id="1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-15875" y="1203960"/>
            <a:ext cx="9206468" cy="353568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de-DE" dirty="0" smtClean="0"/>
              <a:t>	</a:t>
            </a:r>
          </a:p>
          <a:p>
            <a:r>
              <a:rPr lang="de-DE" dirty="0"/>
              <a:t>	</a:t>
            </a:r>
            <a:r>
              <a:rPr lang="de-DE" b="1" dirty="0" smtClean="0"/>
              <a:t>DLR </a:t>
            </a:r>
            <a:r>
              <a:rPr lang="de-DE" b="1" dirty="0" err="1" smtClean="0"/>
              <a:t>user</a:t>
            </a:r>
            <a:r>
              <a:rPr lang="de-DE" b="1" dirty="0" smtClean="0"/>
              <a:t> Service ZKI (Center for </a:t>
            </a:r>
            <a:r>
              <a:rPr lang="de-DE" b="1" dirty="0" err="1" smtClean="0"/>
              <a:t>Satellite</a:t>
            </a:r>
            <a:r>
              <a:rPr lang="de-DE" b="1" dirty="0" smtClean="0"/>
              <a:t> </a:t>
            </a:r>
            <a:r>
              <a:rPr lang="de-DE" b="1" dirty="0" err="1" smtClean="0"/>
              <a:t>based</a:t>
            </a:r>
            <a:r>
              <a:rPr lang="de-DE" b="1" dirty="0" smtClean="0"/>
              <a:t> </a:t>
            </a:r>
            <a:r>
              <a:rPr lang="de-DE" b="1" dirty="0" err="1" smtClean="0"/>
              <a:t>Crisis</a:t>
            </a:r>
            <a:r>
              <a:rPr lang="de-DE" b="1" dirty="0" smtClean="0"/>
              <a:t> </a:t>
            </a:r>
            <a:r>
              <a:rPr lang="de-DE" b="1" dirty="0" err="1" smtClean="0"/>
              <a:t>information</a:t>
            </a:r>
            <a:r>
              <a:rPr lang="de-DE" b="1" dirty="0" smtClean="0"/>
              <a:t>)</a:t>
            </a:r>
          </a:p>
          <a:p>
            <a:endParaRPr lang="de-DE" dirty="0" smtClean="0"/>
          </a:p>
          <a:p>
            <a:pPr marL="804863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 smtClean="0"/>
              <a:t> (e.g.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mask</a:t>
            </a:r>
            <a:r>
              <a:rPr lang="de-DE" dirty="0" smtClean="0"/>
              <a:t>) and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2D / 3D </a:t>
            </a:r>
            <a:r>
              <a:rPr lang="de-DE" dirty="0" err="1" smtClean="0"/>
              <a:t>maps</a:t>
            </a:r>
            <a:endParaRPr lang="de-DE" dirty="0" smtClean="0"/>
          </a:p>
          <a:p>
            <a:pPr marL="1204913" lvl="2"/>
            <a:r>
              <a:rPr lang="de-DE" sz="1400" dirty="0"/>
              <a:t>For large </a:t>
            </a:r>
            <a:r>
              <a:rPr lang="de-DE" sz="1400" dirty="0" err="1"/>
              <a:t>scale</a:t>
            </a:r>
            <a:r>
              <a:rPr lang="de-DE" sz="1400" dirty="0"/>
              <a:t> </a:t>
            </a:r>
            <a:r>
              <a:rPr lang="de-DE" sz="1400" dirty="0" err="1"/>
              <a:t>events</a:t>
            </a:r>
            <a:endParaRPr lang="de-DE" sz="1400" dirty="0"/>
          </a:p>
          <a:p>
            <a:pPr marL="1204913" lvl="2"/>
            <a:r>
              <a:rPr lang="de-DE" sz="1400" dirty="0"/>
              <a:t>For professional </a:t>
            </a:r>
            <a:r>
              <a:rPr lang="de-DE" sz="1400" dirty="0" err="1" smtClean="0"/>
              <a:t>responders</a:t>
            </a:r>
            <a:endParaRPr lang="de-DE" sz="1400" dirty="0" smtClean="0"/>
          </a:p>
          <a:p>
            <a:pPr marL="804863" lvl="1">
              <a:buNone/>
            </a:pPr>
            <a:endParaRPr lang="de-DE" dirty="0" smtClean="0"/>
          </a:p>
          <a:p>
            <a:pPr marL="804863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Deployed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endParaRPr lang="de-DE" dirty="0"/>
          </a:p>
          <a:p>
            <a:pPr marL="898525" indent="-288925">
              <a:tabLst>
                <a:tab pos="1165225" algn="l"/>
              </a:tabLst>
            </a:pPr>
            <a:r>
              <a:rPr lang="de-DE" dirty="0"/>
              <a:t>	</a:t>
            </a:r>
            <a:r>
              <a:rPr lang="de-DE" dirty="0" smtClean="0"/>
              <a:t>…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assess</a:t>
            </a:r>
            <a:r>
              <a:rPr lang="de-DE" dirty="0" smtClean="0"/>
              <a:t> </a:t>
            </a:r>
            <a:r>
              <a:rPr lang="de-DE" dirty="0" err="1" smtClean="0"/>
              <a:t>disaster</a:t>
            </a:r>
            <a:r>
              <a:rPr lang="de-DE" dirty="0" smtClean="0"/>
              <a:t> </a:t>
            </a:r>
            <a:r>
              <a:rPr lang="de-DE" dirty="0" err="1" smtClean="0"/>
              <a:t>extent</a:t>
            </a:r>
            <a:r>
              <a:rPr lang="de-DE" dirty="0" smtClean="0"/>
              <a:t> </a:t>
            </a:r>
          </a:p>
          <a:p>
            <a:pPr marL="895350" indent="-285750">
              <a:tabLst>
                <a:tab pos="982663" algn="l"/>
              </a:tabLst>
            </a:pPr>
            <a:r>
              <a:rPr lang="de-DE" dirty="0" smtClean="0"/>
              <a:t>	…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</a:p>
          <a:p>
            <a:pPr marL="895350" indent="-285750">
              <a:tabLst>
                <a:tab pos="982663" algn="l"/>
              </a:tabLst>
            </a:pPr>
            <a:r>
              <a:rPr lang="de-DE" dirty="0" smtClean="0"/>
              <a:t>	…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COP (e.g. </a:t>
            </a:r>
            <a:r>
              <a:rPr lang="de-DE" dirty="0" err="1" smtClean="0"/>
              <a:t>tools</a:t>
            </a:r>
            <a:r>
              <a:rPr lang="de-DE" dirty="0" smtClean="0"/>
              <a:t> such as LCMS, </a:t>
            </a:r>
            <a:r>
              <a:rPr lang="de-DE" dirty="0" err="1" smtClean="0"/>
              <a:t>Crisis</a:t>
            </a:r>
            <a:r>
              <a:rPr lang="de-DE" dirty="0" smtClean="0"/>
              <a:t> Suite) </a:t>
            </a:r>
            <a:endParaRPr lang="de-DE" dirty="0"/>
          </a:p>
          <a:p>
            <a:pPr marL="895350" indent="-285750">
              <a:tabLst>
                <a:tab pos="982663" algn="l"/>
              </a:tabLst>
            </a:pPr>
            <a:r>
              <a:rPr lang="de-DE" dirty="0"/>
              <a:t>	</a:t>
            </a:r>
            <a:r>
              <a:rPr lang="de-DE" dirty="0" smtClean="0"/>
              <a:t>… 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r>
              <a:rPr lang="de-DE" dirty="0" smtClean="0"/>
              <a:t> (e.g. </a:t>
            </a:r>
            <a:r>
              <a:rPr lang="de-DE" dirty="0" err="1" smtClean="0"/>
              <a:t>tools</a:t>
            </a:r>
            <a:r>
              <a:rPr lang="de-DE" dirty="0" smtClean="0"/>
              <a:t> such as </a:t>
            </a:r>
            <a:r>
              <a:rPr lang="de-DE" dirty="0" err="1" smtClean="0"/>
              <a:t>KeepOperational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120" y="4065713"/>
            <a:ext cx="1187303" cy="515707"/>
          </a:xfrm>
          <a:prstGeom prst="rect">
            <a:avLst/>
          </a:prstGeom>
        </p:spPr>
      </p:pic>
      <p:sp>
        <p:nvSpPr>
          <p:cNvPr id="14" name="Titel 3"/>
          <p:cNvSpPr txBox="1">
            <a:spLocks/>
          </p:cNvSpPr>
          <p:nvPr/>
        </p:nvSpPr>
        <p:spPr>
          <a:xfrm>
            <a:off x="420179" y="135467"/>
            <a:ext cx="8207775" cy="58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de-DE" dirty="0" smtClean="0"/>
              <a:t>ZKI OVERVIEW</a:t>
            </a:r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20179" y="676138"/>
            <a:ext cx="8207775" cy="471764"/>
          </a:xfrm>
        </p:spPr>
        <p:txBody>
          <a:bodyPr/>
          <a:lstStyle/>
          <a:p>
            <a:r>
              <a:rPr lang="de-DE" dirty="0"/>
              <a:t>Main </a:t>
            </a:r>
            <a:r>
              <a:rPr lang="de-DE" dirty="0" smtClean="0"/>
              <a:t>Features for Trial 4</a:t>
            </a:r>
            <a:endParaRPr lang="de-DE" dirty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1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driver\Screenshots\dr1_hague_p2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63" y="2216820"/>
            <a:ext cx="1838298" cy="129600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ZKI OVERVIEW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Services &amp; Products </a:t>
            </a:r>
            <a:r>
              <a:rPr lang="de-DE" dirty="0" smtClean="0"/>
              <a:t> for  Trail </a:t>
            </a:r>
            <a:r>
              <a:rPr lang="de-DE" dirty="0"/>
              <a:t>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285750" indent="-285750">
              <a:buChar char="•"/>
            </a:pPr>
            <a:r>
              <a:rPr lang="en-US" dirty="0"/>
              <a:t>Preparation of crisis related information</a:t>
            </a:r>
          </a:p>
          <a:p>
            <a:pPr marL="1028700" lvl="1"/>
            <a:r>
              <a:rPr lang="en-US" b="1" dirty="0"/>
              <a:t>water mask </a:t>
            </a:r>
            <a:r>
              <a:rPr lang="en-US" dirty="0"/>
              <a:t>derived from remote sensing data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this Trial: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simulated water mask, as if derived from aerial imagery and </a:t>
            </a:r>
          </a:p>
          <a:p>
            <a:pPr lvl="1" indent="0">
              <a:buNone/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processed based on DLR user service ZKI processing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facilities</a:t>
            </a:r>
          </a:p>
          <a:p>
            <a:pPr lvl="1" indent="0">
              <a:buNone/>
            </a:pPr>
            <a:endParaRPr lang="en-US" dirty="0"/>
          </a:p>
          <a:p>
            <a:pPr marL="285750" indent="-285750">
              <a:buChar char="•"/>
            </a:pPr>
            <a:r>
              <a:rPr lang="en-US" dirty="0"/>
              <a:t>Web based Product Dissemination  </a:t>
            </a:r>
          </a:p>
          <a:p>
            <a:pPr marL="1028700" lvl="1"/>
            <a:r>
              <a:rPr lang="en-US" dirty="0"/>
              <a:t>OGC </a:t>
            </a:r>
            <a:r>
              <a:rPr lang="en-US" dirty="0">
                <a:hlinkClick r:id="rId3"/>
              </a:rPr>
              <a:t>WMS </a:t>
            </a:r>
            <a:r>
              <a:rPr lang="en-US" dirty="0"/>
              <a:t>/ WFS </a:t>
            </a:r>
            <a:r>
              <a:rPr lang="en-US" b="1" dirty="0"/>
              <a:t>web services </a:t>
            </a:r>
            <a:r>
              <a:rPr lang="en-US" dirty="0"/>
              <a:t>for water mask </a:t>
            </a:r>
          </a:p>
          <a:p>
            <a:pPr marL="1028700" lvl="1"/>
            <a:r>
              <a:rPr lang="en-US" dirty="0"/>
              <a:t>Download service for ready to use </a:t>
            </a:r>
            <a:r>
              <a:rPr lang="en-US" dirty="0">
                <a:hlinkClick r:id="rId4"/>
              </a:rPr>
              <a:t>map </a:t>
            </a:r>
            <a:r>
              <a:rPr lang="en-US" dirty="0" smtClean="0">
                <a:hlinkClick r:id="rId4"/>
              </a:rPr>
              <a:t>products</a:t>
            </a: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marL="285750" indent="-285750">
              <a:buChar char="•"/>
            </a:pPr>
            <a:r>
              <a:rPr lang="en-US" dirty="0"/>
              <a:t>Generation of ready to use </a:t>
            </a:r>
            <a:r>
              <a:rPr lang="en-US" b="1" dirty="0" smtClean="0"/>
              <a:t>maps</a:t>
            </a:r>
          </a:p>
          <a:p>
            <a:pPr marL="1028700" lvl="1"/>
            <a:r>
              <a:rPr lang="en-US" dirty="0" smtClean="0"/>
              <a:t>2D GeoPDF  </a:t>
            </a:r>
          </a:p>
          <a:p>
            <a:pPr marL="1028700" lvl="1"/>
            <a:r>
              <a:rPr lang="en-US" dirty="0" smtClean="0"/>
              <a:t>3D PDF</a:t>
            </a:r>
          </a:p>
          <a:p>
            <a:pPr marL="1028700" lvl="1"/>
            <a:endParaRPr lang="en-US" dirty="0"/>
          </a:p>
          <a:p>
            <a:pPr marL="285750" indent="-285750">
              <a:buChar char="•"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>
              <a:buChar char="•"/>
            </a:pP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20191" r="1941" b="23108"/>
          <a:stretch/>
        </p:blipFill>
        <p:spPr bwMode="auto">
          <a:xfrm>
            <a:off x="6725511" y="995695"/>
            <a:ext cx="1836000" cy="110759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D:\projects\driver\Screenshots\thehague_3d-pdf_s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"/>
          <a:stretch/>
        </p:blipFill>
        <p:spPr bwMode="auto">
          <a:xfrm>
            <a:off x="6731374" y="3589020"/>
            <a:ext cx="1843721" cy="1260000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ZKI Hands-on Training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COntent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When and how </a:t>
            </a:r>
            <a:r>
              <a:rPr lang="en-GB" sz="1600" dirty="0"/>
              <a:t>to </a:t>
            </a:r>
            <a:r>
              <a:rPr lang="en-GB" sz="1600" b="1" dirty="0"/>
              <a:t>activate </a:t>
            </a:r>
            <a:r>
              <a:rPr lang="en-GB" sz="1600" b="1" dirty="0" smtClean="0"/>
              <a:t>ZKI </a:t>
            </a:r>
            <a:r>
              <a:rPr lang="en-GB" sz="1600" dirty="0" smtClean="0"/>
              <a:t>and receive mapping products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Accessing </a:t>
            </a:r>
            <a:r>
              <a:rPr lang="en-GB" sz="1600" b="1" dirty="0" smtClean="0"/>
              <a:t>web services </a:t>
            </a:r>
            <a:r>
              <a:rPr lang="en-GB" sz="1600" dirty="0" smtClean="0"/>
              <a:t>for actual water masks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Accessing and working with ZKI </a:t>
            </a:r>
            <a:r>
              <a:rPr lang="en-GB" sz="1600" b="1" dirty="0" smtClean="0"/>
              <a:t>2D GeoPDF map </a:t>
            </a:r>
            <a:r>
              <a:rPr lang="en-GB" sz="1600" dirty="0" smtClean="0"/>
              <a:t>documents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Accessing and working </a:t>
            </a:r>
            <a:r>
              <a:rPr lang="en-GB" sz="1600" dirty="0" smtClean="0"/>
              <a:t>with ZKI </a:t>
            </a:r>
            <a:r>
              <a:rPr lang="en-GB" sz="1600" b="1" dirty="0" smtClean="0"/>
              <a:t>3D PDF map </a:t>
            </a:r>
            <a:r>
              <a:rPr lang="en-GB" sz="1600" dirty="0" smtClean="0"/>
              <a:t>documents</a:t>
            </a:r>
            <a:endParaRPr lang="en-GB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ZKI Hands-on </a:t>
            </a:r>
            <a:r>
              <a:rPr lang="de-DE" dirty="0"/>
              <a:t>Training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WHEN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activate</a:t>
            </a:r>
            <a:endParaRPr lang="de-DE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2339340" y="532730"/>
            <a:ext cx="6652261" cy="4310501"/>
            <a:chOff x="1547461" y="643573"/>
            <a:chExt cx="6933736" cy="4492890"/>
          </a:xfrm>
        </p:grpSpPr>
        <p:sp>
          <p:nvSpPr>
            <p:cNvPr id="32" name="Oval 2"/>
            <p:cNvSpPr>
              <a:spLocks noChangeArrowheads="1"/>
            </p:cNvSpPr>
            <p:nvPr/>
          </p:nvSpPr>
          <p:spPr bwMode="auto">
            <a:xfrm>
              <a:off x="2660333" y="932498"/>
              <a:ext cx="3625850" cy="3625850"/>
            </a:xfrm>
            <a:prstGeom prst="ellipse">
              <a:avLst/>
            </a:prstGeom>
            <a:solidFill>
              <a:srgbClr val="F2F2F2"/>
            </a:solidFill>
            <a:ln w="1908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250082" dir="8461090" algn="ctr" rotWithShape="0">
                <a:srgbClr val="000000">
                  <a:alpha val="28040"/>
                </a:srgbClr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V="1">
              <a:off x="1931670" y="2724785"/>
              <a:ext cx="5295900" cy="22225"/>
            </a:xfrm>
            <a:prstGeom prst="line">
              <a:avLst/>
            </a:prstGeom>
            <a:noFill/>
            <a:ln w="25560">
              <a:solidFill>
                <a:srgbClr val="A6A6A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3676030" y="643573"/>
              <a:ext cx="1716072" cy="605891"/>
            </a:xfrm>
            <a:prstGeom prst="roundRect">
              <a:avLst>
                <a:gd name="adj" fmla="val 16667"/>
              </a:avLst>
            </a:prstGeom>
            <a:solidFill>
              <a:srgbClr val="00497E"/>
            </a:solidFill>
            <a:ln w="19080">
              <a:noFill/>
              <a:miter lim="800000"/>
              <a:headEnd/>
              <a:tailEnd/>
            </a:ln>
            <a:effectLst>
              <a:outerShdw dist="17819" dir="2700000" algn="ctr" rotWithShape="0">
                <a:srgbClr val="000000">
                  <a:alpha val="50026"/>
                </a:srgbClr>
              </a:outerShdw>
            </a:effectLst>
          </p:spPr>
          <p:txBody>
            <a:bodyPr wrap="square" lIns="234000" tIns="46800" rIns="0" bIns="46800" anchor="ctr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i="1" dirty="0">
                  <a:solidFill>
                    <a:schemeClr val="bg1"/>
                  </a:solidFill>
                  <a:latin typeface="Verdana" pitchFamily="34" charset="0"/>
                </a:rPr>
                <a:t>Preparation/ Prevention</a:t>
              </a:r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5535226" y="1442066"/>
              <a:ext cx="1436909" cy="357442"/>
            </a:xfrm>
            <a:prstGeom prst="roundRect">
              <a:avLst>
                <a:gd name="adj" fmla="val 16667"/>
              </a:avLst>
            </a:prstGeom>
            <a:solidFill>
              <a:srgbClr val="F3B329"/>
            </a:solidFill>
            <a:ln w="19080">
              <a:noFill/>
              <a:miter lim="800000"/>
              <a:headEnd/>
              <a:tailEnd/>
            </a:ln>
            <a:effectLst>
              <a:outerShdw dist="17819" dir="2700000" algn="ctr" rotWithShape="0">
                <a:srgbClr val="000000">
                  <a:alpha val="50026"/>
                </a:srgbClr>
              </a:outerShdw>
            </a:effectLst>
          </p:spPr>
          <p:txBody>
            <a:bodyPr wrap="square" lIns="234000" tIns="46800" rIns="0" bIns="46800" anchor="ctr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i="1" dirty="0" smtClean="0">
                  <a:solidFill>
                    <a:srgbClr val="000000"/>
                  </a:solidFill>
                  <a:latin typeface="Verdana" pitchFamily="34" charset="0"/>
                </a:rPr>
                <a:t>Alertness*</a:t>
              </a:r>
              <a:endParaRPr lang="en-GB" sz="1400" b="1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>
              <a:off x="1758633" y="1719898"/>
              <a:ext cx="1828800" cy="357442"/>
            </a:xfrm>
            <a:prstGeom prst="roundRect">
              <a:avLst>
                <a:gd name="adj" fmla="val 16667"/>
              </a:avLst>
            </a:prstGeom>
            <a:solidFill>
              <a:srgbClr val="00497E"/>
            </a:solidFill>
            <a:ln w="19080">
              <a:noFill/>
              <a:miter lim="800000"/>
              <a:headEnd/>
              <a:tailEnd/>
            </a:ln>
            <a:effectLst>
              <a:outerShdw dist="17819" dir="2700000" algn="ctr" rotWithShape="0">
                <a:srgbClr val="000000">
                  <a:alpha val="50026"/>
                </a:srgbClr>
              </a:outerShdw>
            </a:effectLst>
          </p:spPr>
          <p:txBody>
            <a:bodyPr lIns="234000" tIns="46800" rIns="0" bIns="46800" anchor="ctr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i="1" dirty="0">
                  <a:solidFill>
                    <a:schemeClr val="bg1"/>
                  </a:solidFill>
                  <a:latin typeface="Verdana" pitchFamily="34" charset="0"/>
                </a:rPr>
                <a:t>Risk Analysis</a:t>
              </a: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5689253" y="3501073"/>
              <a:ext cx="1781175" cy="605891"/>
            </a:xfrm>
            <a:prstGeom prst="roundRect">
              <a:avLst>
                <a:gd name="adj" fmla="val 16667"/>
              </a:avLst>
            </a:prstGeom>
            <a:solidFill>
              <a:srgbClr val="00497E"/>
            </a:solidFill>
            <a:ln w="19080">
              <a:noFill/>
              <a:miter lim="800000"/>
              <a:headEnd/>
              <a:tailEnd/>
            </a:ln>
            <a:effectLst>
              <a:outerShdw dist="17819" dir="2700000" algn="ctr" rotWithShape="0">
                <a:srgbClr val="000000">
                  <a:alpha val="50026"/>
                </a:srgbClr>
              </a:outerShdw>
            </a:effectLst>
          </p:spPr>
          <p:txBody>
            <a:bodyPr lIns="234000" tIns="46800" rIns="0" bIns="46800" anchor="ctr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i="1" dirty="0">
                  <a:solidFill>
                    <a:schemeClr val="bg1"/>
                  </a:solidFill>
                  <a:latin typeface="Verdana" pitchFamily="34" charset="0"/>
                </a:rPr>
                <a:t>Emergency Relief</a:t>
              </a:r>
            </a:p>
          </p:txBody>
        </p:sp>
        <p:sp>
          <p:nvSpPr>
            <p:cNvPr id="38" name="AutoShape 8"/>
            <p:cNvSpPr>
              <a:spLocks noChangeArrowheads="1"/>
            </p:cNvSpPr>
            <p:nvPr/>
          </p:nvSpPr>
          <p:spPr bwMode="auto">
            <a:xfrm>
              <a:off x="1547461" y="3216910"/>
              <a:ext cx="1884397" cy="357442"/>
            </a:xfrm>
            <a:prstGeom prst="roundRect">
              <a:avLst>
                <a:gd name="adj" fmla="val 16667"/>
              </a:avLst>
            </a:prstGeom>
            <a:solidFill>
              <a:srgbClr val="00497E"/>
            </a:solidFill>
            <a:ln w="19080">
              <a:noFill/>
              <a:miter lim="800000"/>
              <a:headEnd/>
              <a:tailEnd/>
            </a:ln>
            <a:effectLst>
              <a:outerShdw dist="17819" dir="2700000" algn="ctr" rotWithShape="0">
                <a:srgbClr val="000000">
                  <a:alpha val="50026"/>
                </a:srgbClr>
              </a:outerShdw>
            </a:effectLst>
          </p:spPr>
          <p:txBody>
            <a:bodyPr wrap="square" lIns="234000" tIns="46800" rIns="0" bIns="46800" anchor="ctr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i="1" dirty="0">
                  <a:solidFill>
                    <a:schemeClr val="bg1"/>
                  </a:solidFill>
                  <a:latin typeface="Verdana" pitchFamily="34" charset="0"/>
                </a:rPr>
                <a:t>Reconstruction</a:t>
              </a:r>
            </a:p>
          </p:txBody>
        </p:sp>
        <p:sp>
          <p:nvSpPr>
            <p:cNvPr id="39" name="AutoShape 9"/>
            <p:cNvSpPr>
              <a:spLocks noChangeArrowheads="1"/>
            </p:cNvSpPr>
            <p:nvPr/>
          </p:nvSpPr>
          <p:spPr bwMode="auto">
            <a:xfrm>
              <a:off x="3446145" y="4282123"/>
              <a:ext cx="2214563" cy="854340"/>
            </a:xfrm>
            <a:prstGeom prst="roundRect">
              <a:avLst>
                <a:gd name="adj" fmla="val 16667"/>
              </a:avLst>
            </a:prstGeom>
            <a:solidFill>
              <a:srgbClr val="00497E"/>
            </a:solidFill>
            <a:ln w="19080">
              <a:noFill/>
              <a:miter lim="800000"/>
              <a:headEnd/>
              <a:tailEnd/>
            </a:ln>
            <a:effectLst>
              <a:outerShdw dist="17819" dir="2700000" algn="ctr" rotWithShape="0">
                <a:srgbClr val="000000">
                  <a:alpha val="50026"/>
                </a:srgbClr>
              </a:outerShdw>
            </a:effectLst>
          </p:spPr>
          <p:txBody>
            <a:bodyPr lIns="234000" tIns="46800" rIns="0" bIns="46800" anchor="ctr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i="1" dirty="0">
                  <a:solidFill>
                    <a:schemeClr val="bg1"/>
                  </a:solidFill>
                  <a:latin typeface="Verdana" pitchFamily="34" charset="0"/>
                </a:rPr>
                <a:t>Transition Phase Relief and Reconstruction</a:t>
              </a:r>
            </a:p>
          </p:txBody>
        </p:sp>
        <p:sp>
          <p:nvSpPr>
            <p:cNvPr id="40" name="AutoShape 10"/>
            <p:cNvSpPr>
              <a:spLocks noChangeArrowheads="1"/>
            </p:cNvSpPr>
            <p:nvPr/>
          </p:nvSpPr>
          <p:spPr bwMode="auto">
            <a:xfrm>
              <a:off x="5559742" y="2062799"/>
              <a:ext cx="2921455" cy="1239837"/>
            </a:xfrm>
            <a:prstGeom prst="irregularSeal1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kumimoji="1" lang="en-GB" sz="1600" b="1" i="1" dirty="0" smtClean="0">
                  <a:solidFill>
                    <a:schemeClr val="bg1"/>
                  </a:solidFill>
                  <a:latin typeface="Verdana" pitchFamily="34" charset="0"/>
                </a:rPr>
                <a:t>Disaster event</a:t>
              </a:r>
              <a:endParaRPr kumimoji="1" lang="en-GB" sz="1600" b="1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pic>
          <p:nvPicPr>
            <p:cNvPr id="41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270" y="1751648"/>
              <a:ext cx="1938338" cy="1938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4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6165222" y="373380"/>
            <a:ext cx="3009258" cy="924207"/>
          </a:xfrm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rgbClr val="F3B329"/>
                </a:solidFill>
              </a:rPr>
              <a:t>As soon as </a:t>
            </a:r>
          </a:p>
          <a:p>
            <a:pPr algn="ctr"/>
            <a:r>
              <a:rPr lang="de-DE" b="1" dirty="0" smtClean="0">
                <a:solidFill>
                  <a:srgbClr val="F3B329"/>
                </a:solidFill>
              </a:rPr>
              <a:t>IMMINENT THREAT </a:t>
            </a:r>
            <a:r>
              <a:rPr lang="de-DE" b="1" dirty="0" err="1" smtClean="0">
                <a:solidFill>
                  <a:srgbClr val="F3B329"/>
                </a:solidFill>
              </a:rPr>
              <a:t>is</a:t>
            </a:r>
            <a:r>
              <a:rPr lang="de-DE" b="1" dirty="0" smtClean="0">
                <a:solidFill>
                  <a:srgbClr val="F3B329"/>
                </a:solidFill>
              </a:rPr>
              <a:t> </a:t>
            </a:r>
            <a:r>
              <a:rPr lang="de-DE" b="1" dirty="0" err="1" smtClean="0">
                <a:solidFill>
                  <a:srgbClr val="F3B329"/>
                </a:solidFill>
              </a:rPr>
              <a:t>known</a:t>
            </a:r>
            <a:r>
              <a:rPr lang="de-DE" b="1" dirty="0">
                <a:solidFill>
                  <a:srgbClr val="F3B329"/>
                </a:solidFill>
              </a:rPr>
              <a:t> </a:t>
            </a:r>
            <a:endParaRPr lang="de-DE" b="1" dirty="0" smtClean="0">
              <a:solidFill>
                <a:srgbClr val="F3B329"/>
              </a:solidFill>
            </a:endParaRPr>
          </a:p>
          <a:p>
            <a:pPr algn="ctr"/>
            <a:r>
              <a:rPr lang="de-DE" b="1" dirty="0" smtClean="0">
                <a:solidFill>
                  <a:srgbClr val="F3B329"/>
                </a:solidFill>
              </a:rPr>
              <a:t>&gt;&gt;&gt; send request </a:t>
            </a:r>
            <a:r>
              <a:rPr lang="de-DE" b="1" dirty="0" err="1" smtClean="0">
                <a:solidFill>
                  <a:srgbClr val="F3B329"/>
                </a:solidFill>
              </a:rPr>
              <a:t>to</a:t>
            </a:r>
            <a:r>
              <a:rPr lang="de-DE" b="1" dirty="0" smtClean="0">
                <a:solidFill>
                  <a:srgbClr val="F3B329"/>
                </a:solidFill>
              </a:rPr>
              <a:t> ZKI </a:t>
            </a:r>
            <a:r>
              <a:rPr lang="de-DE" b="1" dirty="0" err="1" smtClean="0">
                <a:solidFill>
                  <a:srgbClr val="F3B329"/>
                </a:solidFill>
              </a:rPr>
              <a:t>asap</a:t>
            </a:r>
            <a:endParaRPr lang="de-DE" b="1" dirty="0">
              <a:solidFill>
                <a:srgbClr val="F3B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ZKI Hands-on Training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26860" y="1195664"/>
            <a:ext cx="2170620" cy="344942"/>
          </a:xfrm>
          <a:solidFill>
            <a:srgbClr val="00497E"/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Request Email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8207775" cy="471764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activate</a:t>
            </a:r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42913" y="1600200"/>
            <a:ext cx="8294687" cy="21412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Who </a:t>
            </a:r>
            <a:r>
              <a:rPr lang="en-GB" sz="1600" dirty="0" smtClean="0"/>
              <a:t>activates (inquiring authority and contact person)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Type of </a:t>
            </a:r>
            <a:r>
              <a:rPr lang="en-GB" sz="1600" b="1" dirty="0" smtClean="0"/>
              <a:t>event</a:t>
            </a:r>
            <a:r>
              <a:rPr lang="en-GB" sz="1600" dirty="0" smtClean="0"/>
              <a:t> (natural disaster / police investigation /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Product </a:t>
            </a:r>
            <a:r>
              <a:rPr lang="en-GB" sz="1600" b="1" dirty="0" smtClean="0"/>
              <a:t>type</a:t>
            </a:r>
            <a:r>
              <a:rPr lang="en-GB" sz="1600" dirty="0" smtClean="0"/>
              <a:t> (satellite imagery or aerial imagery / disaster extent analysis /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Product </a:t>
            </a:r>
            <a:r>
              <a:rPr lang="en-GB" sz="1600" b="1" dirty="0" smtClean="0"/>
              <a:t>format</a:t>
            </a:r>
            <a:r>
              <a:rPr lang="en-GB" sz="1600" dirty="0" smtClean="0"/>
              <a:t> (WMS / WFS layer for COP tools / map product)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Delivery </a:t>
            </a:r>
            <a:r>
              <a:rPr lang="en-GB" sz="1600" dirty="0" smtClean="0"/>
              <a:t>date (fast mode - as soon as possible - / date: …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Area of interest (name of 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Additional comments/requests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de-DE" dirty="0"/>
          </a:p>
        </p:txBody>
      </p:sp>
      <p:sp>
        <p:nvSpPr>
          <p:cNvPr id="12" name="Textplatzhalter 5"/>
          <p:cNvSpPr txBox="1">
            <a:spLocks/>
          </p:cNvSpPr>
          <p:nvPr/>
        </p:nvSpPr>
        <p:spPr>
          <a:xfrm>
            <a:off x="526860" y="3825240"/>
            <a:ext cx="8294687" cy="77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endParaRPr lang="de-DE" dirty="0"/>
          </a:p>
        </p:txBody>
      </p:sp>
      <p:sp>
        <p:nvSpPr>
          <p:cNvPr id="13" name="Textplatzhalter 4"/>
          <p:cNvSpPr txBox="1">
            <a:spLocks/>
          </p:cNvSpPr>
          <p:nvPr/>
        </p:nvSpPr>
        <p:spPr>
          <a:xfrm>
            <a:off x="526860" y="3779519"/>
            <a:ext cx="8397400" cy="601095"/>
          </a:xfrm>
          <a:prstGeom prst="rect">
            <a:avLst/>
          </a:prstGeom>
          <a:solidFill>
            <a:srgbClr val="F3B32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kern="12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300" dirty="0" err="1" smtClean="0"/>
              <a:t>Please</a:t>
            </a:r>
            <a:r>
              <a:rPr lang="de-DE" sz="1300" dirty="0" smtClean="0"/>
              <a:t> send </a:t>
            </a:r>
            <a:r>
              <a:rPr lang="de-DE" sz="1300" dirty="0" err="1" smtClean="0"/>
              <a:t>the</a:t>
            </a:r>
            <a:r>
              <a:rPr lang="de-DE" sz="1300" dirty="0" smtClean="0"/>
              <a:t> request Email </a:t>
            </a:r>
            <a:r>
              <a:rPr lang="de-DE" sz="1300" dirty="0" err="1" smtClean="0"/>
              <a:t>to</a:t>
            </a:r>
            <a:r>
              <a:rPr lang="de-DE" sz="1300" dirty="0" smtClean="0"/>
              <a:t> </a:t>
            </a:r>
            <a:r>
              <a:rPr lang="de-DE" sz="1300" b="1" dirty="0" smtClean="0">
                <a:solidFill>
                  <a:srgbClr val="C00000"/>
                </a:solidFill>
              </a:rPr>
              <a:t>Trial Email Account „ZKI“</a:t>
            </a:r>
            <a:r>
              <a:rPr lang="de-DE" sz="1300" dirty="0" smtClean="0"/>
              <a:t>. </a:t>
            </a:r>
            <a:r>
              <a:rPr lang="en-US" sz="1300" dirty="0" smtClean="0"/>
              <a:t>if </a:t>
            </a:r>
            <a:r>
              <a:rPr lang="en-US" sz="1300" dirty="0"/>
              <a:t>you have any questions in advance </a:t>
            </a:r>
            <a:r>
              <a:rPr lang="en-US" sz="1300" dirty="0" err="1" smtClean="0"/>
              <a:t>oR</a:t>
            </a:r>
            <a:r>
              <a:rPr lang="en-US" sz="1300" dirty="0" smtClean="0"/>
              <a:t> </a:t>
            </a:r>
            <a:r>
              <a:rPr lang="en-US" sz="1300" dirty="0"/>
              <a:t>need Consultation on your </a:t>
            </a:r>
            <a:r>
              <a:rPr lang="en-US" sz="1300" dirty="0" smtClean="0"/>
              <a:t>inquiry please call </a:t>
            </a:r>
            <a:r>
              <a:rPr lang="en-US" sz="1300" b="1" dirty="0" smtClean="0">
                <a:solidFill>
                  <a:srgbClr val="C00000"/>
                </a:solidFill>
              </a:rPr>
              <a:t>+49 8153 28 44 33 88 </a:t>
            </a:r>
            <a:endParaRPr lang="de-DE" sz="1300" b="1" dirty="0">
              <a:solidFill>
                <a:srgbClr val="C00000"/>
              </a:solidFill>
            </a:endParaRPr>
          </a:p>
        </p:txBody>
      </p:sp>
      <p:pic>
        <p:nvPicPr>
          <p:cNvPr id="15" name="Picture 8" descr="http://www.retroeurope.com/de/designer-bauhaus-mobel/contact-email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42" y="1195664"/>
            <a:ext cx="340336" cy="3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0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42913" y="1338263"/>
            <a:ext cx="8701087" cy="3144837"/>
          </a:xfrm>
        </p:spPr>
        <p:txBody>
          <a:bodyPr/>
          <a:lstStyle/>
          <a:p>
            <a:r>
              <a:rPr lang="de-DE" dirty="0" smtClean="0"/>
              <a:t>OGC Web Map Service (WMS): </a:t>
            </a:r>
            <a:r>
              <a:rPr lang="de-DE" dirty="0" err="1" smtClean="0"/>
              <a:t>Viewing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https</a:t>
            </a:r>
            <a:r>
              <a:rPr lang="de-DE" dirty="0"/>
              <a:t>://</a:t>
            </a:r>
            <a:r>
              <a:rPr lang="de-DE" dirty="0" smtClean="0"/>
              <a:t>www.opengeospatial.org/standards/wms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Used</a:t>
            </a:r>
            <a:r>
              <a:rPr lang="de-DE" dirty="0" smtClean="0"/>
              <a:t> for </a:t>
            </a:r>
            <a:r>
              <a:rPr lang="de-DE" dirty="0" err="1"/>
              <a:t>visual</a:t>
            </a:r>
            <a:r>
              <a:rPr lang="de-DE" dirty="0"/>
              <a:t> </a:t>
            </a:r>
            <a:r>
              <a:rPr lang="de-DE" dirty="0" err="1"/>
              <a:t>overlay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layers</a:t>
            </a:r>
            <a:r>
              <a:rPr lang="de-DE" dirty="0"/>
              <a:t> in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(e.g. LCMS, </a:t>
            </a:r>
            <a:r>
              <a:rPr lang="de-DE" dirty="0" err="1" smtClean="0"/>
              <a:t>Crisis</a:t>
            </a:r>
            <a:r>
              <a:rPr lang="de-DE" dirty="0" smtClean="0"/>
              <a:t> Suite)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rendered</a:t>
            </a:r>
            <a:r>
              <a:rPr lang="de-DE" dirty="0" smtClean="0"/>
              <a:t> and geo-registered </a:t>
            </a:r>
            <a:r>
              <a:rPr lang="de-DE" dirty="0" err="1" smtClean="0"/>
              <a:t>images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geodata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Supports different </a:t>
            </a:r>
            <a:r>
              <a:rPr lang="de-DE" dirty="0" err="1" smtClean="0"/>
              <a:t>projections</a:t>
            </a:r>
            <a:r>
              <a:rPr lang="de-DE" dirty="0" smtClean="0"/>
              <a:t> and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Request-Parameters: Layer,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, </a:t>
            </a:r>
            <a:r>
              <a:rPr lang="de-DE" dirty="0" err="1" smtClean="0"/>
              <a:t>size</a:t>
            </a:r>
            <a:r>
              <a:rPr lang="de-DE" dirty="0" smtClean="0"/>
              <a:t>,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, </a:t>
            </a:r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OGC Web Feature Service (WFS):  Data </a:t>
            </a:r>
            <a:r>
              <a:rPr lang="de-DE" dirty="0" err="1" smtClean="0"/>
              <a:t>service</a:t>
            </a:r>
            <a:r>
              <a:rPr lang="de-DE" dirty="0" smtClean="0"/>
              <a:t> for 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/>
              <a:t> </a:t>
            </a:r>
            <a:r>
              <a:rPr lang="de-DE" dirty="0" smtClean="0"/>
              <a:t>https</a:t>
            </a:r>
            <a:r>
              <a:rPr lang="de-DE" dirty="0"/>
              <a:t>://</a:t>
            </a:r>
            <a:r>
              <a:rPr lang="de-DE" dirty="0" smtClean="0"/>
              <a:t>www.opengeospatial.org/standards/wfs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Accessed</a:t>
            </a:r>
            <a:r>
              <a:rPr lang="de-DE" dirty="0" smtClean="0"/>
              <a:t> for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geoprocessing</a:t>
            </a:r>
            <a:r>
              <a:rPr lang="de-DE" dirty="0" smtClean="0"/>
              <a:t> (e.g. </a:t>
            </a:r>
            <a:r>
              <a:rPr lang="de-DE" dirty="0" err="1" smtClean="0"/>
              <a:t>KeepOperational</a:t>
            </a:r>
            <a:r>
              <a:rPr lang="de-DE" dirty="0" smtClean="0"/>
              <a:t>, GIS </a:t>
            </a:r>
            <a:r>
              <a:rPr lang="de-DE" dirty="0" err="1" smtClean="0"/>
              <a:t>applications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Supports </a:t>
            </a:r>
            <a:r>
              <a:rPr lang="de-DE" dirty="0"/>
              <a:t>different </a:t>
            </a:r>
            <a:r>
              <a:rPr lang="de-DE" dirty="0" err="1"/>
              <a:t>projections</a:t>
            </a:r>
            <a:r>
              <a:rPr lang="de-DE" dirty="0"/>
              <a:t> and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formats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Request-Parameters</a:t>
            </a:r>
            <a:r>
              <a:rPr lang="de-DE" dirty="0" smtClean="0"/>
              <a:t>: </a:t>
            </a:r>
            <a:r>
              <a:rPr lang="de-DE" dirty="0"/>
              <a:t>Layer,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r>
              <a:rPr lang="de-DE" dirty="0" smtClean="0"/>
              <a:t>,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/>
              <a:t>,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 smtClean="0"/>
              <a:t>reference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43039" y="135467"/>
            <a:ext cx="8207775" cy="587142"/>
          </a:xfrm>
        </p:spPr>
        <p:txBody>
          <a:bodyPr/>
          <a:lstStyle/>
          <a:p>
            <a:r>
              <a:rPr lang="de-DE" dirty="0"/>
              <a:t>ZKI Hands-on Training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8207775" cy="471764"/>
          </a:xfrm>
        </p:spPr>
        <p:txBody>
          <a:bodyPr/>
          <a:lstStyle/>
          <a:p>
            <a:r>
              <a:rPr lang="en-GB" dirty="0"/>
              <a:t>Accessing </a:t>
            </a:r>
            <a:r>
              <a:rPr lang="en-GB" b="1" dirty="0"/>
              <a:t>web services </a:t>
            </a:r>
            <a:r>
              <a:rPr lang="en-GB" dirty="0"/>
              <a:t>for actual water masks</a:t>
            </a:r>
          </a:p>
        </p:txBody>
      </p:sp>
    </p:spTree>
    <p:extLst>
      <p:ext uri="{BB962C8B-B14F-4D97-AF65-F5344CB8AC3E}">
        <p14:creationId xmlns:p14="http://schemas.microsoft.com/office/powerpoint/2010/main" val="12999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ZKI Hands-on Training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8207775" cy="471764"/>
          </a:xfrm>
        </p:spPr>
        <p:txBody>
          <a:bodyPr/>
          <a:lstStyle/>
          <a:p>
            <a:r>
              <a:rPr lang="en-GB" dirty="0"/>
              <a:t>Accessing </a:t>
            </a:r>
            <a:r>
              <a:rPr lang="en-GB" b="1" dirty="0"/>
              <a:t>web services </a:t>
            </a:r>
            <a:r>
              <a:rPr lang="en-GB" dirty="0"/>
              <a:t>for actual water masks</a:t>
            </a:r>
          </a:p>
        </p:txBody>
      </p:sp>
      <p:pic>
        <p:nvPicPr>
          <p:cNvPr id="2050" name="Picture 2" descr="D:\projects\driver\Screenshots\wm_hague_43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7358" r="30031" b="39391"/>
          <a:stretch/>
        </p:blipFill>
        <p:spPr bwMode="auto">
          <a:xfrm>
            <a:off x="3024000" y="1384073"/>
            <a:ext cx="5659583" cy="2829792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97755"/>
              </p:ext>
            </p:extLst>
          </p:nvPr>
        </p:nvGraphicFramePr>
        <p:xfrm>
          <a:off x="144000" y="1260000"/>
          <a:ext cx="3875035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976"/>
                <a:gridCol w="2766059"/>
              </a:tblGrid>
              <a:tr h="203272">
                <a:tc gridSpan="2"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https://geoservice.dlr.de/eoc/zki/service/driver/wms?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Service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WMS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Request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GetMap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Layers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driver:dryrun1_watermask_tsx_sim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AOI LL 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Brandon Text Medium"/>
                        </a:rPr>
                        <a:t>4.2318027°E  51.962462°N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AOI UR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Brandon Text Medium"/>
                        </a:rPr>
                        <a:t>4.395028°E    52.113057°N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Image Width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951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Image Height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878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Brandon Text Medium"/>
                        </a:rPr>
                        <a:t>Spatial</a:t>
                      </a:r>
                      <a:r>
                        <a:rPr lang="de-DE" sz="1200" dirty="0" smtClean="0">
                          <a:latin typeface="Brandon Text Medium"/>
                        </a:rPr>
                        <a:t> Reference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4326 </a:t>
                      </a:r>
                      <a:br>
                        <a:rPr lang="de-DE" sz="1200" dirty="0" smtClean="0">
                          <a:latin typeface="Brandon Text Medium"/>
                        </a:rPr>
                      </a:br>
                      <a:r>
                        <a:rPr lang="de-DE" sz="1200" dirty="0" smtClean="0">
                          <a:latin typeface="Brandon Text Medium"/>
                        </a:rPr>
                        <a:t>Geogr./ WGS84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72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Format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Brandon Text Medium"/>
                        </a:rPr>
                        <a:t>PNG</a:t>
                      </a:r>
                      <a:endParaRPr lang="de-DE" sz="1200" dirty="0">
                        <a:latin typeface="Brandon Text Medium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platzhalter 4"/>
          <p:cNvSpPr txBox="1">
            <a:spLocks/>
          </p:cNvSpPr>
          <p:nvPr/>
        </p:nvSpPr>
        <p:spPr>
          <a:xfrm>
            <a:off x="693420" y="4495025"/>
            <a:ext cx="5951220" cy="383858"/>
          </a:xfrm>
          <a:prstGeom prst="rect">
            <a:avLst/>
          </a:prstGeom>
          <a:solidFill>
            <a:srgbClr val="F3B32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kern="12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 smtClean="0"/>
              <a:t>Please</a:t>
            </a:r>
            <a:r>
              <a:rPr lang="de-DE" b="1" dirty="0" smtClean="0"/>
              <a:t> Open Shortlink: 	</a:t>
            </a:r>
            <a:r>
              <a:rPr lang="de-DE" dirty="0" smtClean="0">
                <a:solidFill>
                  <a:schemeClr val="tx1"/>
                </a:solidFill>
                <a:latin typeface="Brandon Text Medium"/>
              </a:rPr>
              <a:t>http</a:t>
            </a:r>
            <a:r>
              <a:rPr lang="de-DE" dirty="0">
                <a:solidFill>
                  <a:schemeClr val="tx1"/>
                </a:solidFill>
                <a:latin typeface="Brandon Text Medium"/>
              </a:rPr>
              <a:t>://</a:t>
            </a:r>
            <a:r>
              <a:rPr lang="de-DE" dirty="0" smtClean="0">
                <a:solidFill>
                  <a:schemeClr val="tx1"/>
                </a:solidFill>
                <a:latin typeface="Brandon Text Medium"/>
              </a:rPr>
              <a:t>s.dlr.de/250h</a:t>
            </a:r>
            <a:r>
              <a:rPr lang="de-DE" b="1" dirty="0" smtClean="0"/>
              <a:t> 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2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9E96BE1366749B5994691468FA9F5" ma:contentTypeVersion="4" ma:contentTypeDescription="Crée un document." ma:contentTypeScope="" ma:versionID="40ea3e8d5636641d38fa57a7da6b507a">
  <xsd:schema xmlns:xsd="http://www.w3.org/2001/XMLSchema" xmlns:xs="http://www.w3.org/2001/XMLSchema" xmlns:p="http://schemas.microsoft.com/office/2006/metadata/properties" xmlns:ns2="bb180c85-76f3-48e0-b328-7ffec8745cdb" xmlns:ns3="9107859c-f784-45d5-9a48-227635d9abf6" targetNamespace="http://schemas.microsoft.com/office/2006/metadata/properties" ma:root="true" ma:fieldsID="5d50e433d07bde74c824e23b407a3a60" ns2:_="" ns3:_="">
    <xsd:import namespace="bb180c85-76f3-48e0-b328-7ffec8745cdb"/>
    <xsd:import namespace="9107859c-f784-45d5-9a48-227635d9a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80c85-76f3-48e0-b328-7ffec8745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859c-f784-45d5-9a48-227635d9a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90533D-04C4-4C97-9695-2E7EB3EEE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80c85-76f3-48e0-b328-7ffec8745cdb"/>
    <ds:schemaRef ds:uri="9107859c-f784-45d5-9a48-227635d9a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E3DEEA-672F-4F71-872D-DCF3BDC69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4B135B-4F18-4F96-96F4-A3CCFF431953}">
  <ds:schemaRefs>
    <ds:schemaRef ds:uri="http://purl.org/dc/terms/"/>
    <ds:schemaRef ds:uri="bb180c85-76f3-48e0-b328-7ffec8745cdb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9107859c-f784-45d5-9a48-227635d9abf6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Bildschirmpräsentation (16:9)</PresentationFormat>
  <Paragraphs>222</Paragraphs>
  <Slides>16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Thème Office</vt:lpstr>
      <vt:lpstr>2_Thème Office</vt:lpstr>
      <vt:lpstr>ZKI</vt:lpstr>
      <vt:lpstr>Airborne  and  Terrestrial  Situational  Awareness</vt:lpstr>
      <vt:lpstr>PowerPoint-Präsentation</vt:lpstr>
      <vt:lpstr>ZKI OVERVIEW</vt:lpstr>
      <vt:lpstr>ZKI Hands-on Training</vt:lpstr>
      <vt:lpstr>ZKI Hands-on Training</vt:lpstr>
      <vt:lpstr>ZKI Hands-on Training</vt:lpstr>
      <vt:lpstr>ZKI Hands-on Training</vt:lpstr>
      <vt:lpstr>ZKI Hands-on Training</vt:lpstr>
      <vt:lpstr>ZKI Hands-on Training</vt:lpstr>
      <vt:lpstr>ZKI Hands-on Training</vt:lpstr>
      <vt:lpstr>ZKI Hands-on Training</vt:lpstr>
      <vt:lpstr>ZKI Hands-on Training</vt:lpstr>
      <vt:lpstr>ZKI Hands-on Training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Kiefl, Ralph</cp:lastModifiedBy>
  <cp:revision>607</cp:revision>
  <cp:lastPrinted>2017-09-05T06:36:20Z</cp:lastPrinted>
  <dcterms:created xsi:type="dcterms:W3CDTF">2015-10-12T13:00:17Z</dcterms:created>
  <dcterms:modified xsi:type="dcterms:W3CDTF">2019-04-05T07:52:18Z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0x0101002559E96BE1366749B5994691468FA9F5</vt:lpwstr>
  </property>
</Properties>
</file>