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70" r:id="rId5"/>
    <p:sldId id="317" r:id="rId6"/>
    <p:sldId id="330" r:id="rId7"/>
    <p:sldId id="318" r:id="rId8"/>
    <p:sldId id="328" r:id="rId9"/>
    <p:sldId id="319" r:id="rId10"/>
    <p:sldId id="322" r:id="rId11"/>
    <p:sldId id="321" r:id="rId12"/>
    <p:sldId id="323" r:id="rId13"/>
    <p:sldId id="325" r:id="rId14"/>
    <p:sldId id="272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2">
          <p15:clr>
            <a:srgbClr val="A4A3A4"/>
          </p15:clr>
        </p15:guide>
        <p15:guide id="4" orient="horz" pos="2863">
          <p15:clr>
            <a:srgbClr val="A4A3A4"/>
          </p15:clr>
        </p15:guide>
        <p15:guide id="5" orient="horz" pos="838">
          <p15:clr>
            <a:srgbClr val="A4A3A4"/>
          </p15:clr>
        </p15:guide>
        <p15:guide id="6" pos="2064">
          <p15:clr>
            <a:srgbClr val="A4A3A4"/>
          </p15:clr>
        </p15:guide>
        <p15:guide id="7" pos="316">
          <p15:clr>
            <a:srgbClr val="A4A3A4"/>
          </p15:clr>
        </p15:guide>
        <p15:guide id="8" pos="5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dhardt, Eric" initials="NE" lastIdx="6" clrIdx="0"/>
  <p:cmAuthor id="1" name="Bähr, Sandra" initials="B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  <a:srgbClr val="00497E"/>
    <a:srgbClr val="282829"/>
    <a:srgbClr val="053451"/>
    <a:srgbClr val="595959"/>
    <a:srgbClr val="9C9E9F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/>
    <p:restoredTop sz="83977" autoAdjust="0"/>
  </p:normalViewPr>
  <p:slideViewPr>
    <p:cSldViewPr snapToGrid="0" snapToObjects="1">
      <p:cViewPr varScale="1">
        <p:scale>
          <a:sx n="145" d="100"/>
          <a:sy n="145" d="100"/>
        </p:scale>
        <p:origin x="222" y="108"/>
      </p:cViewPr>
      <p:guideLst>
        <p:guide orient="horz" pos="1620"/>
        <p:guide pos="2880"/>
        <p:guide orient="horz" pos="612"/>
        <p:guide orient="horz" pos="2863"/>
        <p:guide orient="horz" pos="838"/>
        <p:guide pos="2064"/>
        <p:guide pos="316"/>
        <p:guide pos="5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x-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Solution Trainer</a:t>
            </a:r>
            <a:r>
              <a:rPr lang="en-US" sz="1200" b="1" baseline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–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Ronald Nippold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ronald.nippold@dlr.de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Solution Trainer/Technical contact –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Eric</a:t>
            </a:r>
            <a:r>
              <a:rPr lang="en-US" sz="1200" baseline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Neidhardt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eric.neidhardt@dlr.de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</a:t>
            </a:r>
            <a:r>
              <a:rPr lang="en-US" sz="1200" b="1" baseline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Leader </a:t>
            </a:r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–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Carsten Dalaff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carsten.dalaff@dlr.de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/>
              <a:t>KeepOperational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Ronald Nippold, Eric Neidhardt, Carsten Dalaff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10.04.2019 – The Hague</a:t>
            </a:r>
          </a:p>
        </p:txBody>
      </p:sp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NET Adaptation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1650" y="1330325"/>
            <a:ext cx="2774950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Show/hide flood mask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Manually add, edit or delete closures to the map (traffic jams, closures, new information)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Incorporate information from units in the field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Flood masks and manually added restrictions are considered by the routing algorithm</a:t>
            </a:r>
            <a:endParaRPr lang="de-DE" sz="1400" dirty="0">
              <a:solidFill>
                <a:srgbClr val="FF0000"/>
              </a:solidFill>
              <a:latin typeface="Brandon Text Medium"/>
            </a:endParaRPr>
          </a:p>
          <a:p>
            <a:endParaRPr lang="de-DE" sz="1400" dirty="0">
              <a:latin typeface="Brandon Text Medium"/>
            </a:endParaRPr>
          </a:p>
        </p:txBody>
      </p:sp>
      <p:pic>
        <p:nvPicPr>
          <p:cNvPr id="7170" name="Picture 2" descr="D:\Projekte\Driver\Orga\Training\netedi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981" y="974070"/>
            <a:ext cx="5379719" cy="35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0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0" cap="small" dirty="0" err="1"/>
              <a:t>KeepOperational</a:t>
            </a:r>
            <a:endParaRPr lang="de-DE" sz="2800" b="0" cap="small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7"/>
            <a:ext cx="8207775" cy="714513"/>
          </a:xfrm>
        </p:spPr>
        <p:txBody>
          <a:bodyPr/>
          <a:lstStyle/>
          <a:p>
            <a:pPr algn="ctr"/>
            <a:r>
              <a:rPr lang="de-DE" cap="none" dirty="0" err="1"/>
              <a:t>Situational</a:t>
            </a:r>
            <a:r>
              <a:rPr lang="de-DE" cap="none" dirty="0"/>
              <a:t> Awareness</a:t>
            </a:r>
          </a:p>
          <a:p>
            <a:pPr algn="ctr"/>
            <a:r>
              <a:rPr lang="de-DE" cap="none" dirty="0"/>
              <a:t>Web-Service </a:t>
            </a:r>
            <a:r>
              <a:rPr lang="de-DE" cap="none" dirty="0" err="1"/>
              <a:t>for</a:t>
            </a:r>
            <a:r>
              <a:rPr lang="de-DE" cap="none" dirty="0"/>
              <a:t> </a:t>
            </a:r>
            <a:r>
              <a:rPr lang="de-DE" cap="none" dirty="0" err="1"/>
              <a:t>efficient</a:t>
            </a:r>
            <a:r>
              <a:rPr lang="de-DE" cap="none" dirty="0"/>
              <a:t> </a:t>
            </a:r>
            <a:r>
              <a:rPr lang="de-DE" cap="none" dirty="0" err="1"/>
              <a:t>transport</a:t>
            </a:r>
            <a:r>
              <a:rPr lang="de-DE" cap="none" dirty="0"/>
              <a:t> </a:t>
            </a:r>
            <a:r>
              <a:rPr lang="de-DE" cap="none" dirty="0" err="1"/>
              <a:t>planning</a:t>
            </a:r>
            <a:r>
              <a:rPr lang="de-DE" cap="none" dirty="0"/>
              <a:t> </a:t>
            </a:r>
            <a:r>
              <a:rPr lang="de-DE" cap="none" dirty="0" err="1"/>
              <a:t>for</a:t>
            </a:r>
            <a:r>
              <a:rPr lang="de-DE" cap="none" dirty="0"/>
              <a:t> professional </a:t>
            </a:r>
            <a:r>
              <a:rPr lang="de-DE" cap="none" dirty="0" err="1"/>
              <a:t>responders</a:t>
            </a:r>
            <a:endParaRPr lang="de-DE" cap="none" dirty="0"/>
          </a:p>
        </p:txBody>
      </p:sp>
      <p:pic>
        <p:nvPicPr>
          <p:cNvPr id="6" name="Picture 2" descr="D:\Projekte\Driver\Orga\Training\mai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1333967"/>
            <a:ext cx="3839666" cy="33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8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Main Features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i="1" dirty="0">
                <a:solidFill>
                  <a:schemeClr val="accent1"/>
                </a:solidFill>
              </a:rPr>
              <a:t>                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30433"/>
              </p:ext>
            </p:extLst>
          </p:nvPr>
        </p:nvGraphicFramePr>
        <p:xfrm>
          <a:off x="481014" y="1346200"/>
          <a:ext cx="8251506" cy="180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randon Text Medium"/>
                        </a:rPr>
                        <a:t>Feature</a:t>
                      </a:r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randon Text Medium"/>
                        </a:rPr>
                        <a:t> Issue 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Monitoring</a:t>
                      </a:r>
                      <a:endParaRPr lang="de-D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randon Text Medium"/>
                        </a:rPr>
                        <a:t>Repeatedly data acquisition and derivation of information allows for change detection analyses (not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randon Text Medium"/>
                        </a:rPr>
                        <a:t> addressed in the trial)</a:t>
                      </a:r>
                      <a:endParaRPr lang="de-DE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Assessment</a:t>
                      </a:r>
                      <a:endParaRPr lang="de-D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  <a:ea typeface="+mn-ea"/>
                          <a:cs typeface="+mn-cs"/>
                        </a:rPr>
                        <a:t>Determination of disaster extent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Decision support</a:t>
                      </a:r>
                      <a:endParaRPr lang="de-D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  <a:ea typeface="+mn-ea"/>
                          <a:cs typeface="+mn-cs"/>
                        </a:rPr>
                        <a:t>Disaster extent </a:t>
                      </a:r>
                      <a:r>
                        <a:rPr lang="en-US" sz="14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randon Text Medium"/>
                          <a:ea typeface="+mn-ea"/>
                          <a:cs typeface="+mn-cs"/>
                        </a:rPr>
                        <a:t>and traffic situation (not addressed in the trial)</a:t>
                      </a:r>
                      <a:endParaRPr lang="en-US" sz="14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randon Text Medium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Logistics</a:t>
                      </a:r>
                      <a:endParaRPr lang="de-D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randon Tex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Optimised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 route planning for convoys / special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randon Text Medium"/>
                        </a:rPr>
                        <a:t> vehicles</a:t>
                      </a:r>
                      <a:endParaRPr lang="pl-PL" sz="14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platzhalter 7"/>
          <p:cNvSpPr txBox="1">
            <a:spLocks/>
          </p:cNvSpPr>
          <p:nvPr/>
        </p:nvSpPr>
        <p:spPr>
          <a:xfrm>
            <a:off x="501650" y="3392434"/>
            <a:ext cx="8547646" cy="68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For large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scale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events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For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professional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Brandon Text Medium"/>
                <a:ea typeface="+mn-ea"/>
                <a:cs typeface="+mn-cs"/>
              </a:rPr>
              <a:t>responders</a:t>
            </a:r>
          </a:p>
        </p:txBody>
      </p:sp>
    </p:spTree>
    <p:extLst>
      <p:ext uri="{BB962C8B-B14F-4D97-AF65-F5344CB8AC3E}">
        <p14:creationId xmlns:p14="http://schemas.microsoft.com/office/powerpoint/2010/main" val="18003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r>
              <a:rPr lang="de-DE" dirty="0"/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Modules/</a:t>
            </a:r>
            <a:r>
              <a:rPr lang="de-DE" dirty="0" err="1"/>
              <a:t>Functionalities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adaption </a:t>
            </a:r>
          </a:p>
        </p:txBody>
      </p:sp>
    </p:spTree>
    <p:extLst>
      <p:ext uri="{BB962C8B-B14F-4D97-AF65-F5344CB8AC3E}">
        <p14:creationId xmlns:p14="http://schemas.microsoft.com/office/powerpoint/2010/main" val="59073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r>
              <a:rPr lang="de-DE" dirty="0"/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Background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 descr="D:\VABENE\Im_Einsatz\Web_Wies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69" y="2435863"/>
            <a:ext cx="2585309" cy="1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1" t="61510" r="367" b="336"/>
          <a:stretch/>
        </p:blipFill>
        <p:spPr bwMode="auto">
          <a:xfrm>
            <a:off x="3728680" y="3523361"/>
            <a:ext cx="1081669" cy="5437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leichschenkliges Dreieck 6"/>
          <p:cNvSpPr/>
          <p:nvPr/>
        </p:nvSpPr>
        <p:spPr>
          <a:xfrm>
            <a:off x="2686434" y="1892113"/>
            <a:ext cx="526583" cy="1030688"/>
          </a:xfrm>
          <a:custGeom>
            <a:avLst/>
            <a:gdLst>
              <a:gd name="connsiteX0" fmla="*/ 0 w 432048"/>
              <a:gd name="connsiteY0" fmla="*/ 1872208 h 1872208"/>
              <a:gd name="connsiteX1" fmla="*/ 216024 w 432048"/>
              <a:gd name="connsiteY1" fmla="*/ 0 h 1872208"/>
              <a:gd name="connsiteX2" fmla="*/ 432048 w 432048"/>
              <a:gd name="connsiteY2" fmla="*/ 1872208 h 1872208"/>
              <a:gd name="connsiteX3" fmla="*/ 0 w 432048"/>
              <a:gd name="connsiteY3" fmla="*/ 1872208 h 1872208"/>
              <a:gd name="connsiteX0" fmla="*/ 91214 w 216024"/>
              <a:gd name="connsiteY0" fmla="*/ 1389405 h 1872208"/>
              <a:gd name="connsiteX1" fmla="*/ 0 w 216024"/>
              <a:gd name="connsiteY1" fmla="*/ 0 h 1872208"/>
              <a:gd name="connsiteX2" fmla="*/ 216024 w 216024"/>
              <a:gd name="connsiteY2" fmla="*/ 1872208 h 1872208"/>
              <a:gd name="connsiteX3" fmla="*/ 91214 w 216024"/>
              <a:gd name="connsiteY3" fmla="*/ 1389405 h 1872208"/>
              <a:gd name="connsiteX0" fmla="*/ 91214 w 406219"/>
              <a:gd name="connsiteY0" fmla="*/ 1389405 h 1777110"/>
              <a:gd name="connsiteX1" fmla="*/ 0 w 406219"/>
              <a:gd name="connsiteY1" fmla="*/ 0 h 1777110"/>
              <a:gd name="connsiteX2" fmla="*/ 406219 w 406219"/>
              <a:gd name="connsiteY2" fmla="*/ 1777110 h 1777110"/>
              <a:gd name="connsiteX3" fmla="*/ 91214 w 406219"/>
              <a:gd name="connsiteY3" fmla="*/ 1389405 h 1777110"/>
              <a:gd name="connsiteX0" fmla="*/ 91214 w 406219"/>
              <a:gd name="connsiteY0" fmla="*/ 1389405 h 1777110"/>
              <a:gd name="connsiteX1" fmla="*/ 0 w 406219"/>
              <a:gd name="connsiteY1" fmla="*/ 0 h 1777110"/>
              <a:gd name="connsiteX2" fmla="*/ 336709 w 406219"/>
              <a:gd name="connsiteY2" fmla="*/ 1487475 h 1777110"/>
              <a:gd name="connsiteX3" fmla="*/ 406219 w 406219"/>
              <a:gd name="connsiteY3" fmla="*/ 1777110 h 1777110"/>
              <a:gd name="connsiteX4" fmla="*/ 91214 w 406219"/>
              <a:gd name="connsiteY4" fmla="*/ 1389405 h 1777110"/>
              <a:gd name="connsiteX0" fmla="*/ 91214 w 709784"/>
              <a:gd name="connsiteY0" fmla="*/ 1389405 h 1777110"/>
              <a:gd name="connsiteX1" fmla="*/ 0 w 709784"/>
              <a:gd name="connsiteY1" fmla="*/ 0 h 1777110"/>
              <a:gd name="connsiteX2" fmla="*/ 709784 w 709784"/>
              <a:gd name="connsiteY2" fmla="*/ 1531366 h 1777110"/>
              <a:gd name="connsiteX3" fmla="*/ 406219 w 709784"/>
              <a:gd name="connsiteY3" fmla="*/ 1777110 h 1777110"/>
              <a:gd name="connsiteX4" fmla="*/ 91214 w 709784"/>
              <a:gd name="connsiteY4" fmla="*/ 1389405 h 1777110"/>
              <a:gd name="connsiteX0" fmla="*/ 91214 w 709784"/>
              <a:gd name="connsiteY0" fmla="*/ 1389405 h 1747849"/>
              <a:gd name="connsiteX1" fmla="*/ 0 w 709784"/>
              <a:gd name="connsiteY1" fmla="*/ 0 h 1747849"/>
              <a:gd name="connsiteX2" fmla="*/ 709784 w 709784"/>
              <a:gd name="connsiteY2" fmla="*/ 1531366 h 1747849"/>
              <a:gd name="connsiteX3" fmla="*/ 391588 w 709784"/>
              <a:gd name="connsiteY3" fmla="*/ 1747849 h 1747849"/>
              <a:gd name="connsiteX4" fmla="*/ 91214 w 709784"/>
              <a:gd name="connsiteY4" fmla="*/ 1389405 h 1747849"/>
              <a:gd name="connsiteX0" fmla="*/ 303355 w 921925"/>
              <a:gd name="connsiteY0" fmla="*/ 1374775 h 1733219"/>
              <a:gd name="connsiteX1" fmla="*/ 0 w 921925"/>
              <a:gd name="connsiteY1" fmla="*/ 0 h 1733219"/>
              <a:gd name="connsiteX2" fmla="*/ 921925 w 921925"/>
              <a:gd name="connsiteY2" fmla="*/ 1516736 h 1733219"/>
              <a:gd name="connsiteX3" fmla="*/ 603729 w 921925"/>
              <a:gd name="connsiteY3" fmla="*/ 1733219 h 1733219"/>
              <a:gd name="connsiteX4" fmla="*/ 303355 w 921925"/>
              <a:gd name="connsiteY4" fmla="*/ 1374775 h 1733219"/>
              <a:gd name="connsiteX0" fmla="*/ 0 w 928495"/>
              <a:gd name="connsiteY0" fmla="*/ 1321815 h 1733219"/>
              <a:gd name="connsiteX1" fmla="*/ 6570 w 928495"/>
              <a:gd name="connsiteY1" fmla="*/ 0 h 1733219"/>
              <a:gd name="connsiteX2" fmla="*/ 928495 w 928495"/>
              <a:gd name="connsiteY2" fmla="*/ 1516736 h 1733219"/>
              <a:gd name="connsiteX3" fmla="*/ 610299 w 928495"/>
              <a:gd name="connsiteY3" fmla="*/ 1733219 h 1733219"/>
              <a:gd name="connsiteX4" fmla="*/ 0 w 928495"/>
              <a:gd name="connsiteY4" fmla="*/ 1321815 h 1733219"/>
              <a:gd name="connsiteX0" fmla="*/ 0 w 928495"/>
              <a:gd name="connsiteY0" fmla="*/ 1321815 h 1702957"/>
              <a:gd name="connsiteX1" fmla="*/ 6570 w 928495"/>
              <a:gd name="connsiteY1" fmla="*/ 0 h 1702957"/>
              <a:gd name="connsiteX2" fmla="*/ 928495 w 928495"/>
              <a:gd name="connsiteY2" fmla="*/ 1516736 h 1702957"/>
              <a:gd name="connsiteX3" fmla="*/ 526857 w 928495"/>
              <a:gd name="connsiteY3" fmla="*/ 1702957 h 1702957"/>
              <a:gd name="connsiteX4" fmla="*/ 0 w 928495"/>
              <a:gd name="connsiteY4" fmla="*/ 1321815 h 1702957"/>
              <a:gd name="connsiteX0" fmla="*/ 0 w 928495"/>
              <a:gd name="connsiteY0" fmla="*/ 1321815 h 1687826"/>
              <a:gd name="connsiteX1" fmla="*/ 6570 w 928495"/>
              <a:gd name="connsiteY1" fmla="*/ 0 h 1687826"/>
              <a:gd name="connsiteX2" fmla="*/ 928495 w 928495"/>
              <a:gd name="connsiteY2" fmla="*/ 1516736 h 1687826"/>
              <a:gd name="connsiteX3" fmla="*/ 574538 w 928495"/>
              <a:gd name="connsiteY3" fmla="*/ 1687826 h 1687826"/>
              <a:gd name="connsiteX4" fmla="*/ 0 w 928495"/>
              <a:gd name="connsiteY4" fmla="*/ 1321815 h 1687826"/>
              <a:gd name="connsiteX0" fmla="*/ 219914 w 921925"/>
              <a:gd name="connsiteY0" fmla="*/ 1274326 h 1687826"/>
              <a:gd name="connsiteX1" fmla="*/ 0 w 921925"/>
              <a:gd name="connsiteY1" fmla="*/ 0 h 1687826"/>
              <a:gd name="connsiteX2" fmla="*/ 921925 w 921925"/>
              <a:gd name="connsiteY2" fmla="*/ 1516736 h 1687826"/>
              <a:gd name="connsiteX3" fmla="*/ 567968 w 921925"/>
              <a:gd name="connsiteY3" fmla="*/ 1687826 h 1687826"/>
              <a:gd name="connsiteX4" fmla="*/ 219914 w 921925"/>
              <a:gd name="connsiteY4" fmla="*/ 1274326 h 1687826"/>
              <a:gd name="connsiteX0" fmla="*/ 219914 w 921925"/>
              <a:gd name="connsiteY0" fmla="*/ 1274326 h 1624506"/>
              <a:gd name="connsiteX1" fmla="*/ 0 w 921925"/>
              <a:gd name="connsiteY1" fmla="*/ 0 h 1624506"/>
              <a:gd name="connsiteX2" fmla="*/ 921925 w 921925"/>
              <a:gd name="connsiteY2" fmla="*/ 1516736 h 1624506"/>
              <a:gd name="connsiteX3" fmla="*/ 877894 w 921925"/>
              <a:gd name="connsiteY3" fmla="*/ 1624506 h 1624506"/>
              <a:gd name="connsiteX4" fmla="*/ 219914 w 921925"/>
              <a:gd name="connsiteY4" fmla="*/ 1274326 h 1624506"/>
              <a:gd name="connsiteX0" fmla="*/ 219914 w 1136489"/>
              <a:gd name="connsiteY0" fmla="*/ 1274326 h 1624506"/>
              <a:gd name="connsiteX1" fmla="*/ 0 w 1136489"/>
              <a:gd name="connsiteY1" fmla="*/ 0 h 1624506"/>
              <a:gd name="connsiteX2" fmla="*/ 1136489 w 1136489"/>
              <a:gd name="connsiteY2" fmla="*/ 1500906 h 1624506"/>
              <a:gd name="connsiteX3" fmla="*/ 877894 w 1136489"/>
              <a:gd name="connsiteY3" fmla="*/ 1624506 h 1624506"/>
              <a:gd name="connsiteX4" fmla="*/ 219914 w 1136489"/>
              <a:gd name="connsiteY4" fmla="*/ 1274326 h 16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89" h="1624506">
                <a:moveTo>
                  <a:pt x="219914" y="1274326"/>
                </a:moveTo>
                <a:lnTo>
                  <a:pt x="0" y="0"/>
                </a:lnTo>
                <a:lnTo>
                  <a:pt x="1136489" y="1500906"/>
                </a:lnTo>
                <a:lnTo>
                  <a:pt x="877894" y="1624506"/>
                </a:lnTo>
                <a:lnTo>
                  <a:pt x="219914" y="1274326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3732" y="4066796"/>
            <a:ext cx="135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Ground</a:t>
            </a:r>
            <a:r>
              <a:rPr lang="de-DE" sz="1100">
                <a:latin typeface="Brandon Text Medium" pitchFamily="34" charset="0"/>
              </a:rPr>
              <a:t> Station &amp;</a:t>
            </a:r>
          </a:p>
          <a:p>
            <a:pPr algn="ctr"/>
            <a:r>
              <a:rPr lang="de-DE" sz="1100">
                <a:latin typeface="Brandon Text Medium" pitchFamily="34" charset="0"/>
              </a:rPr>
              <a:t>Processing Unit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70119" y="1969658"/>
            <a:ext cx="691886" cy="430887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Camera</a:t>
            </a:r>
            <a:r>
              <a:rPr lang="de-DE" sz="1100">
                <a:latin typeface="Brandon Text Medium" pitchFamily="34" charset="0"/>
              </a:rPr>
              <a:t> 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System</a:t>
            </a:r>
          </a:p>
        </p:txBody>
      </p:sp>
      <p:sp>
        <p:nvSpPr>
          <p:cNvPr id="12" name="Ellipse 11"/>
          <p:cNvSpPr/>
          <p:nvPr/>
        </p:nvSpPr>
        <p:spPr>
          <a:xfrm>
            <a:off x="2085347" y="2979612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759142" y="3424497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74655" y="3127907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172697" y="2979612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>
            <a:stCxn id="15" idx="3"/>
          </p:cNvCxnSpPr>
          <p:nvPr/>
        </p:nvCxnSpPr>
        <p:spPr>
          <a:xfrm flipH="1">
            <a:off x="2411552" y="3021805"/>
            <a:ext cx="769107" cy="897010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3"/>
          </p:cNvCxnSpPr>
          <p:nvPr/>
        </p:nvCxnSpPr>
        <p:spPr>
          <a:xfrm flipH="1">
            <a:off x="2411552" y="3170100"/>
            <a:ext cx="171064" cy="748715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2" idx="4"/>
          </p:cNvCxnSpPr>
          <p:nvPr/>
        </p:nvCxnSpPr>
        <p:spPr>
          <a:xfrm>
            <a:off x="2112531" y="3029043"/>
            <a:ext cx="299021" cy="889771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3" idx="0"/>
          </p:cNvCxnSpPr>
          <p:nvPr/>
        </p:nvCxnSpPr>
        <p:spPr>
          <a:xfrm>
            <a:off x="1786325" y="3424497"/>
            <a:ext cx="625227" cy="494317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1976612" y="3342580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1" name="Gerade Verbindung 20"/>
          <p:cNvCxnSpPr/>
          <p:nvPr/>
        </p:nvCxnSpPr>
        <p:spPr>
          <a:xfrm>
            <a:off x="2058163" y="3375066"/>
            <a:ext cx="353389" cy="543749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2357184" y="3029043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3" name="Gerade Verbindung 22"/>
          <p:cNvCxnSpPr/>
          <p:nvPr/>
        </p:nvCxnSpPr>
        <p:spPr>
          <a:xfrm flipH="1">
            <a:off x="2411552" y="3078475"/>
            <a:ext cx="27184" cy="840340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2683390" y="3276202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5" name="Gerade Verbindung 24"/>
          <p:cNvCxnSpPr/>
          <p:nvPr/>
        </p:nvCxnSpPr>
        <p:spPr>
          <a:xfrm flipH="1">
            <a:off x="2411552" y="3325634"/>
            <a:ext cx="353389" cy="593181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3281432" y="3276202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7" name="Gerade Verbindung 26"/>
          <p:cNvCxnSpPr/>
          <p:nvPr/>
        </p:nvCxnSpPr>
        <p:spPr>
          <a:xfrm flipH="1">
            <a:off x="2411552" y="3325634"/>
            <a:ext cx="951432" cy="593181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gsta_ve\AppData\Local\Microsoft\Windows\Temporary Internet Files\Content.IE5\TL4NTFVD\server_vist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17" y="3756371"/>
            <a:ext cx="341767" cy="3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1712494" y="4030551"/>
            <a:ext cx="1424441" cy="430887"/>
          </a:xfrm>
          <a:prstGeom prst="rect">
            <a:avLst/>
          </a:prstGeom>
          <a:solidFill>
            <a:srgbClr val="F3B329">
              <a:alpha val="6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Terrestrial</a:t>
            </a:r>
            <a:r>
              <a:rPr lang="de-DE" sz="1100">
                <a:latin typeface="Brandon Text Medium" pitchFamily="34" charset="0"/>
              </a:rPr>
              <a:t> Traffic Sensors</a:t>
            </a:r>
          </a:p>
        </p:txBody>
      </p:sp>
      <p:cxnSp>
        <p:nvCxnSpPr>
          <p:cNvPr id="30" name="Gewinkelte Verbindung 29"/>
          <p:cNvCxnSpPr/>
          <p:nvPr/>
        </p:nvCxnSpPr>
        <p:spPr>
          <a:xfrm flipV="1">
            <a:off x="3199883" y="1852636"/>
            <a:ext cx="705728" cy="1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vabene.dlr.de/vabene/Aktuelles/Empfangsantenn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125" y="1657637"/>
            <a:ext cx="476276" cy="611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Gerade Verbindung mit Pfeil 31"/>
          <p:cNvCxnSpPr/>
          <p:nvPr/>
        </p:nvCxnSpPr>
        <p:spPr>
          <a:xfrm flipV="1">
            <a:off x="2683390" y="3823489"/>
            <a:ext cx="923933" cy="353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390184" y="3996667"/>
            <a:ext cx="1794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Brandon Text Medium" pitchFamily="34" charset="0"/>
              </a:rPr>
              <a:t>Dissemination, </a:t>
            </a:r>
            <a:r>
              <a:rPr lang="en-GB" sz="1400" b="1" dirty="0">
                <a:latin typeface="Brandon Text Medium" pitchFamily="34" charset="0"/>
              </a:rPr>
              <a:t>Visualisation</a:t>
            </a:r>
            <a:r>
              <a:rPr lang="de-DE" sz="1400" b="1" dirty="0">
                <a:latin typeface="Brandon Text Medium" pitchFamily="34" charset="0"/>
              </a:rPr>
              <a:t> &amp; Interaction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800474" y="2287567"/>
            <a:ext cx="9431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>
                <a:latin typeface="Brandon Text Medium" pitchFamily="34" charset="0"/>
              </a:rPr>
              <a:t>Image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Data Link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38" y="1375272"/>
            <a:ext cx="2034084" cy="5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Gewinkelte Verbindung 38"/>
          <p:cNvCxnSpPr/>
          <p:nvPr/>
        </p:nvCxnSpPr>
        <p:spPr>
          <a:xfrm>
            <a:off x="784881" y="2458176"/>
            <a:ext cx="0" cy="91689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433343" y="2273795"/>
            <a:ext cx="704637" cy="179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100" dirty="0">
                <a:latin typeface="Brandon Text Medium" pitchFamily="34" charset="0"/>
              </a:rPr>
              <a:t>C³ Data Link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45943" y="4052072"/>
            <a:ext cx="1223857" cy="29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Ground</a:t>
            </a:r>
            <a:r>
              <a:rPr lang="de-DE" sz="1100">
                <a:latin typeface="Brandon Text Medium" pitchFamily="34" charset="0"/>
              </a:rPr>
              <a:t> Control Station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U-Fly</a:t>
            </a:r>
          </a:p>
        </p:txBody>
      </p:sp>
      <p:pic>
        <p:nvPicPr>
          <p:cNvPr id="39" name="Picture 3" descr="D:\_Bilder\20140911 ERA SAT ASMGCS Versuchsfahrzeug\ERA MLAT SAT 20140910\Pictures ERA MLAT SAT 20140910\DSCF61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t="11672" r="37552" b="31022"/>
          <a:stretch/>
        </p:blipFill>
        <p:spPr bwMode="auto">
          <a:xfrm>
            <a:off x="503708" y="1652506"/>
            <a:ext cx="563907" cy="6218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1469800" y="1969658"/>
            <a:ext cx="1014044" cy="430887"/>
          </a:xfrm>
          <a:prstGeom prst="rect">
            <a:avLst/>
          </a:prstGeom>
          <a:solidFill>
            <a:schemeClr val="accent3">
              <a:alpha val="6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>
                <a:latin typeface="Brandon Text Medium" pitchFamily="34" charset="0"/>
              </a:rPr>
              <a:t>Command 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&amp; Control</a:t>
            </a:r>
          </a:p>
        </p:txBody>
      </p:sp>
      <p:cxnSp>
        <p:nvCxnSpPr>
          <p:cNvPr id="41" name="Gewinkelte Verbindung 86"/>
          <p:cNvCxnSpPr/>
          <p:nvPr/>
        </p:nvCxnSpPr>
        <p:spPr>
          <a:xfrm>
            <a:off x="1137980" y="1852636"/>
            <a:ext cx="770223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stCxn id="34" idx="2"/>
            <a:endCxn id="8" idx="0"/>
          </p:cNvCxnSpPr>
          <p:nvPr/>
        </p:nvCxnSpPr>
        <p:spPr>
          <a:xfrm rot="5400000">
            <a:off x="3868342" y="3119629"/>
            <a:ext cx="804907" cy="2559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2646026" y="2559426"/>
            <a:ext cx="967525" cy="1044592"/>
          </a:xfrm>
          <a:custGeom>
            <a:avLst/>
            <a:gdLst>
              <a:gd name="connsiteX0" fmla="*/ 0 w 1281455"/>
              <a:gd name="connsiteY0" fmla="*/ 0 h 1521673"/>
              <a:gd name="connsiteX1" fmla="*/ 1151725 w 1281455"/>
              <a:gd name="connsiteY1" fmla="*/ 900439 h 1521673"/>
              <a:gd name="connsiteX2" fmla="*/ 1200586 w 1281455"/>
              <a:gd name="connsiteY2" fmla="*/ 1200586 h 1521673"/>
              <a:gd name="connsiteX3" fmla="*/ 670094 w 1281455"/>
              <a:gd name="connsiteY3" fmla="*/ 1521673 h 15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455" h="1521673">
                <a:moveTo>
                  <a:pt x="0" y="0"/>
                </a:moveTo>
                <a:cubicBezTo>
                  <a:pt x="475813" y="350170"/>
                  <a:pt x="951627" y="700341"/>
                  <a:pt x="1151725" y="900439"/>
                </a:cubicBezTo>
                <a:cubicBezTo>
                  <a:pt x="1351823" y="1100537"/>
                  <a:pt x="1280858" y="1097047"/>
                  <a:pt x="1200586" y="1200586"/>
                </a:cubicBezTo>
                <a:cubicBezTo>
                  <a:pt x="1120314" y="1304125"/>
                  <a:pt x="895204" y="1412899"/>
                  <a:pt x="670094" y="1521673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 Verbindung 43"/>
          <p:cNvCxnSpPr>
            <a:stCxn id="43" idx="0"/>
          </p:cNvCxnSpPr>
          <p:nvPr/>
        </p:nvCxnSpPr>
        <p:spPr>
          <a:xfrm flipH="1" flipV="1">
            <a:off x="2497084" y="2453384"/>
            <a:ext cx="148942" cy="106042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310571" y="3402005"/>
            <a:ext cx="1090587" cy="631304"/>
            <a:chOff x="683030" y="3544809"/>
            <a:chExt cx="1444446" cy="919631"/>
          </a:xfrm>
        </p:grpSpPr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0" y="3544809"/>
              <a:ext cx="1444446" cy="91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 descr="Y:\home\Projekte\DRIVER\Exp40\pictures\EXP_40\Missionsplanung_UFLY_Tankumse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32" y="3574890"/>
              <a:ext cx="966167" cy="57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08" y="2736396"/>
            <a:ext cx="1785187" cy="1146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042" y="1838209"/>
            <a:ext cx="1889344" cy="1073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723" y="1476631"/>
            <a:ext cx="2069366" cy="1062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383" b="83957" l="7254" r="954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7" t="24409" r="5334" b="16443"/>
          <a:stretch/>
        </p:blipFill>
        <p:spPr bwMode="auto">
          <a:xfrm>
            <a:off x="6309093" y="3238347"/>
            <a:ext cx="2711082" cy="1222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Rechteck 51"/>
          <p:cNvSpPr/>
          <p:nvPr/>
        </p:nvSpPr>
        <p:spPr>
          <a:xfrm>
            <a:off x="5362575" y="1323975"/>
            <a:ext cx="3695700" cy="3400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: abgerundete Ecken 5">
            <a:extLst>
              <a:ext uri="{FF2B5EF4-FFF2-40B4-BE49-F238E27FC236}">
                <a16:creationId xmlns:a16="http://schemas.microsoft.com/office/drawing/2014/main" id="{FF1B82EF-484D-498D-BA5F-B6597F5AB379}"/>
              </a:ext>
            </a:extLst>
          </p:cNvPr>
          <p:cNvSpPr/>
          <p:nvPr/>
        </p:nvSpPr>
        <p:spPr>
          <a:xfrm>
            <a:off x="1" y="1241631"/>
            <a:ext cx="5119098" cy="3232507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rechts 53"/>
          <p:cNvSpPr/>
          <p:nvPr/>
        </p:nvSpPr>
        <p:spPr>
          <a:xfrm>
            <a:off x="4786291" y="2922802"/>
            <a:ext cx="516476" cy="254537"/>
          </a:xfrm>
          <a:prstGeom prst="rightArrow">
            <a:avLst/>
          </a:prstGeom>
          <a:solidFill>
            <a:srgbClr val="0049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7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01650" y="1338263"/>
            <a:ext cx="2774950" cy="31448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Start </a:t>
            </a:r>
            <a:r>
              <a:rPr lang="de-DE" dirty="0" err="1"/>
              <a:t>screen</a:t>
            </a:r>
            <a:r>
              <a:rPr lang="de-DE" dirty="0"/>
              <a:t> after </a:t>
            </a:r>
            <a:r>
              <a:rPr lang="de-DE" dirty="0" err="1"/>
              <a:t>login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Functions</a:t>
            </a:r>
            <a:r>
              <a:rPr lang="de-DE" dirty="0"/>
              <a:t> in </a:t>
            </a:r>
            <a:r>
              <a:rPr lang="de-DE" dirty="0" err="1"/>
              <a:t>left</a:t>
            </a:r>
            <a:r>
              <a:rPr lang="de-DE" dirty="0"/>
              <a:t>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on Den Haag</a:t>
            </a:r>
          </a:p>
        </p:txBody>
      </p:sp>
      <p:pic>
        <p:nvPicPr>
          <p:cNvPr id="2050" name="Picture 2" descr="D:\Projekte\Driver\Orga\Training\dashbo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670" y="971550"/>
            <a:ext cx="5376143" cy="35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9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MAp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1650" y="1330325"/>
            <a:ext cx="2774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Scroll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Zoom in/out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Change language</a:t>
            </a:r>
          </a:p>
        </p:txBody>
      </p:sp>
      <p:pic>
        <p:nvPicPr>
          <p:cNvPr id="3074" name="Picture 2" descr="D:\Projekte\Driver\Orga\Training\blank-map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71549"/>
            <a:ext cx="537210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1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1650" y="1340643"/>
            <a:ext cx="27749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How is the accessibility of a certain area affected by the flooding?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How long does it take for emergency vehicles to reach any destination in the vicinity?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randon Text Medium"/>
              </a:rPr>
              <a:t>Support for planning the optimal position of a operation base, shelter ...  in the field</a:t>
            </a:r>
          </a:p>
        </p:txBody>
      </p:sp>
      <p:pic>
        <p:nvPicPr>
          <p:cNvPr id="5122" name="Picture 2" descr="D:\Projekte\Driver\Orga\Training\isochrone-rout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78574"/>
            <a:ext cx="5372100" cy="35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KeepOperational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Routing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10541" y="1330325"/>
            <a:ext cx="2758440" cy="218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Considers traffic situation and crisis situation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Brandon Text Medium"/>
              </a:rPr>
              <a:t>First </a:t>
            </a:r>
            <a:r>
              <a:rPr lang="de-DE" sz="1400" dirty="0" err="1">
                <a:latin typeface="Brandon Text Medium"/>
              </a:rPr>
              <a:t>response</a:t>
            </a:r>
            <a:r>
              <a:rPr lang="de-DE" sz="1400" dirty="0">
                <a:latin typeface="Brandon Text Medium"/>
              </a:rPr>
              <a:t> </a:t>
            </a:r>
            <a:r>
              <a:rPr lang="de-DE" sz="1400" dirty="0" err="1">
                <a:latin typeface="Brandon Text Medium"/>
              </a:rPr>
              <a:t>specific</a:t>
            </a:r>
            <a:r>
              <a:rPr lang="de-DE" sz="1400" dirty="0">
                <a:latin typeface="Brandon Text Medium"/>
              </a:rPr>
              <a:t> </a:t>
            </a:r>
            <a:r>
              <a:rPr lang="de-DE" sz="1400" dirty="0" err="1">
                <a:latin typeface="Brandon Text Medium"/>
              </a:rPr>
              <a:t>routing</a:t>
            </a:r>
            <a:r>
              <a:rPr lang="de-DE" sz="1400" dirty="0">
                <a:latin typeface="Brandon Text Medium"/>
              </a:rPr>
              <a:t> (e.g. large </a:t>
            </a:r>
            <a:r>
              <a:rPr lang="de-DE" sz="1400" dirty="0" err="1">
                <a:latin typeface="Brandon Text Medium"/>
              </a:rPr>
              <a:t>vehicles</a:t>
            </a:r>
            <a:r>
              <a:rPr lang="de-DE" sz="1400" dirty="0">
                <a:latin typeface="Brandon Text Medium"/>
              </a:rPr>
              <a:t> etc.) 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Selection of vehicle classes</a:t>
            </a:r>
          </a:p>
          <a:p>
            <a:pPr marL="285750" indent="-285750">
              <a:spcBef>
                <a:spcPts val="30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Brandon Text Medium"/>
              </a:rPr>
              <a:t>Various route alternatives</a:t>
            </a:r>
            <a:endParaRPr lang="de-DE" sz="1400" dirty="0">
              <a:latin typeface="Brandon Text Medium"/>
            </a:endParaRPr>
          </a:p>
          <a:p>
            <a:endParaRPr lang="de-DE" sz="1400" dirty="0">
              <a:latin typeface="Brandon Text Medium"/>
            </a:endParaRPr>
          </a:p>
        </p:txBody>
      </p:sp>
      <p:pic>
        <p:nvPicPr>
          <p:cNvPr id="6146" name="Picture 2" descr="D:\Projekte\Driver\Orga\Training\rout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82980"/>
            <a:ext cx="5372100" cy="3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51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13fb4633e064b8aba9ca4e70de0feec xmlns="7c3288e7-d15a-4453-abfd-d2cc8256f9c2">
      <Terms xmlns="http://schemas.microsoft.com/office/infopath/2007/PartnerControls"/>
    </c13fb4633e064b8aba9ca4e70de0feec>
    <na256b46447c4e20a578ac82159e1cae xmlns="7c3288e7-d15a-4453-abfd-d2cc8256f9c2">
      <Terms xmlns="http://schemas.microsoft.com/office/infopath/2007/PartnerControls"/>
    </na256b46447c4e20a578ac82159e1cae>
    <kbf92320f31e409e83817642572a9964 xmlns="7c3288e7-d15a-4453-abfd-d2cc8256f9c2">
      <Terms xmlns="http://schemas.microsoft.com/office/infopath/2007/PartnerControls"/>
    </kbf92320f31e409e83817642572a9964>
    <dmsDescription xmlns="7c3288e7-d15a-4453-abfd-d2cc8256f9c2" xsi:nil="true"/>
    <dmsAuthor xmlns="7c3288e7-d15a-4453-abfd-d2cc8256f9c2">
      <UserInfo>
        <DisplayName/>
        <AccountId xsi:nil="true"/>
        <AccountType/>
      </UserInfo>
    </dmsAuthor>
    <dmsDocumentID xmlns="7c3288e7-d15a-4453-abfd-d2cc8256f9c2" xsi:nil="true"/>
    <TaxCatchAll xmlns="b75ebb12-7f2c-4aa7-aaa6-5224d7c6c8f2"/>
    <g33d00b4226947edb2f1ed5cfa58cce0 xmlns="7c3288e7-d15a-4453-abfd-d2cc8256f9c2">
      <Terms xmlns="http://schemas.microsoft.com/office/infopath/2007/PartnerControls"/>
    </g33d00b4226947edb2f1ed5cfa58cce0>
    <p20cf41dd4bd453b932dc9cd3cf98057 xmlns="7c3288e7-d15a-4453-abfd-d2cc8256f9c2">
      <Terms xmlns="http://schemas.microsoft.com/office/infopath/2007/PartnerControls"/>
    </p20cf41dd4bd453b932dc9cd3cf98057>
    <dmsDocVersion xmlns="7c3288e7-d15a-4453-abfd-d2cc8256f9c2" xsi:nil="true"/>
    <n8a22c62329c424a8354876ec99b6da3 xmlns="7c3288e7-d15a-4453-abfd-d2cc8256f9c2">
      <Terms xmlns="http://schemas.microsoft.com/office/infopath/2007/PartnerControls"/>
    </n8a22c62329c424a8354876ec99b6da3>
    <faae207883544f9ca170ed89c69c9b02 xmlns="7c3288e7-d15a-4453-abfd-d2cc8256f9c2">
      <Terms xmlns="http://schemas.microsoft.com/office/infopath/2007/PartnerControls"/>
    </faae207883544f9ca170ed89c69c9b0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RQ Document" ma:contentTypeID="0x010100F258BD77CB974E94A9AB9AF320D69C3300C338F9AF36CAED449951814C78062A32" ma:contentTypeVersion="21" ma:contentTypeDescription="Basic Frequentis Document" ma:contentTypeScope="" ma:versionID="1d7a568cab4c8b9d02784258054f2138">
  <xsd:schema xmlns:xsd="http://www.w3.org/2001/XMLSchema" xmlns:xs="http://www.w3.org/2001/XMLSchema" xmlns:p="http://schemas.microsoft.com/office/2006/metadata/properties" xmlns:ns2="7c3288e7-d15a-4453-abfd-d2cc8256f9c2" xmlns:ns3="b75ebb12-7f2c-4aa7-aaa6-5224d7c6c8f2" targetNamespace="http://schemas.microsoft.com/office/2006/metadata/properties" ma:root="true" ma:fieldsID="b2f2655ef48de09fb621f466bed9d90b" ns2:_="" ns3:_="">
    <xsd:import namespace="7c3288e7-d15a-4453-abfd-d2cc8256f9c2"/>
    <xsd:import namespace="b75ebb12-7f2c-4aa7-aaa6-5224d7c6c8f2"/>
    <xsd:element name="properties">
      <xsd:complexType>
        <xsd:sequence>
          <xsd:element name="documentManagement">
            <xsd:complexType>
              <xsd:all>
                <xsd:element ref="ns2:dmsAuthor" minOccurs="0"/>
                <xsd:element ref="ns2:dmsDescription" minOccurs="0"/>
                <xsd:element ref="ns2:dmsDocVersion" minOccurs="0"/>
                <xsd:element ref="ns2:dmsDocumentID" minOccurs="0"/>
                <xsd:element ref="ns2:dmsSystemID" minOccurs="0"/>
                <xsd:element ref="ns2:dmsReviewNo" minOccurs="0"/>
                <xsd:element ref="ns2:dmsReleaseDate" minOccurs="0"/>
                <xsd:element ref="ns2:dmsReleasedBy" minOccurs="0"/>
                <xsd:element ref="ns2:dmsSharePointSite" minOccurs="0"/>
                <xsd:element ref="ns2:d8cb62d6756a4fc3bdaae6cdb555e49d" minOccurs="0"/>
                <xsd:element ref="ns2:p20cf41dd4bd453b932dc9cd3cf98057" minOccurs="0"/>
                <xsd:element ref="ns2:c13fb4633e064b8aba9ca4e70de0feec" minOccurs="0"/>
                <xsd:element ref="ns3:TaxCatchAll" minOccurs="0"/>
                <xsd:element ref="ns2:n8a22c62329c424a8354876ec99b6da3" minOccurs="0"/>
                <xsd:element ref="ns3:TaxCatchAllLabel" minOccurs="0"/>
                <xsd:element ref="ns2:na256b46447c4e20a578ac82159e1cae" minOccurs="0"/>
                <xsd:element ref="ns2:g33d00b4226947edb2f1ed5cfa58cce0" minOccurs="0"/>
                <xsd:element ref="ns2:kbf92320f31e409e83817642572a9964" minOccurs="0"/>
                <xsd:element ref="ns2:faae207883544f9ca170ed89c69c9b0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288e7-d15a-4453-abfd-d2cc8256f9c2" elementFormDefault="qualified">
    <xsd:import namespace="http://schemas.microsoft.com/office/2006/documentManagement/types"/>
    <xsd:import namespace="http://schemas.microsoft.com/office/infopath/2007/PartnerControls"/>
    <xsd:element name="dmsAuthor" ma:index="2" nillable="true" ma:displayName="Author" ma:list="UserInfo" ma:internalName="dmsAuthor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msDescription" ma:index="3" nillable="true" ma:displayName="Abstract" ma:description="Detailed information about the document" ma:internalName="dmsDescription" ma:readOnly="false">
      <xsd:simpleType>
        <xsd:restriction base="dms:Note"/>
      </xsd:simpleType>
    </xsd:element>
    <xsd:element name="dmsDocVersion" ma:index="5" nillable="true" ma:displayName="DocVersion" ma:description="Custom Version e.g. 1.1 or 1.A" ma:internalName="dmsDocVersion" ma:readOnly="false">
      <xsd:simpleType>
        <xsd:restriction base="dms:Text">
          <xsd:maxLength value="50"/>
        </xsd:restriction>
      </xsd:simpleType>
    </xsd:element>
    <xsd:element name="dmsDocumentID" ma:index="9" nillable="true" ma:displayName="Document ID" ma:description="Frequentis Document ID" ma:internalName="dmsDocumentID" ma:readOnly="false">
      <xsd:simpleType>
        <xsd:restriction base="dms:Text">
          <xsd:maxLength value="50"/>
        </xsd:restriction>
      </xsd:simpleType>
    </xsd:element>
    <xsd:element name="dmsSystemID" ma:index="10" nillable="true" ma:displayName="DMS ID" ma:description="ID is set by the DMS-System" ma:internalName="dmsSystemID" ma:readOnly="true">
      <xsd:simpleType>
        <xsd:restriction base="dms:Text">
          <xsd:maxLength value="50"/>
        </xsd:restriction>
      </xsd:simpleType>
    </xsd:element>
    <xsd:element name="dmsReviewNo" ma:index="15" nillable="true" ma:displayName="Review ID" ma:description="Link to Review" ma:internalName="dmsReviewNo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msReleaseDate" ma:index="16" nillable="true" ma:displayName="Published Date" ma:description="Date of the approved review." ma:format="DateOnly" ma:internalName="dmsReleaseDate" ma:readOnly="true">
      <xsd:simpleType>
        <xsd:restriction base="dms:DateTime"/>
      </xsd:simpleType>
    </xsd:element>
    <xsd:element name="dmsReleasedBy" ma:index="17" nillable="true" ma:displayName="Published By" ma:list="UserInfo" ma:internalName="dmsReleas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msSharePointSite" ma:index="18" nillable="true" ma:displayName="SharePoint Site" ma:description="Showing the rootsite - subsite" ma:internalName="dmsSharePointSite" ma:readOnly="true">
      <xsd:simpleType>
        <xsd:restriction base="dms:Text">
          <xsd:maxLength value="255"/>
        </xsd:restriction>
      </xsd:simpleType>
    </xsd:element>
    <xsd:element name="d8cb62d6756a4fc3bdaae6cdb555e49d" ma:index="19" nillable="true" ma:taxonomy="true" ma:internalName="d8cb62d6756a4fc3bdaae6cdb555e49d" ma:taxonomyFieldName="dmsStatus" ma:displayName="DocStatus" ma:readOnly="true" ma:default="" ma:fieldId="{d8cb62d6-756a-4fc3-bdaa-e6cdb555e49d}" ma:sspId="9a869bce-824b-44a8-9d16-e7a0aaca7818" ma:termSetId="3e266062-082b-4ace-999b-41420a0b95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20cf41dd4bd453b932dc9cd3cf98057" ma:index="22" nillable="true" ma:taxonomy="true" ma:internalName="p20cf41dd4bd453b932dc9cd3cf98057" ma:taxonomyFieldName="dmsLanguage" ma:displayName="Language" ma:readOnly="false" ma:default="" ma:fieldId="{920cf41d-d4bd-453b-932d-c9cd3cf98057}" ma:taxonomyMulti="true" ma:sspId="9a869bce-824b-44a8-9d16-e7a0aaca7818" ma:termSetId="ec8a668e-9c79-42cc-9026-34387b45bd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13fb4633e064b8aba9ca4e70de0feec" ma:index="23" nillable="true" ma:taxonomy="true" ma:internalName="c13fb4633e064b8aba9ca4e70de0feec" ma:taxonomyFieldName="dmsProjectNo" ma:displayName="Main Project" ma:readOnly="false" ma:default="" ma:fieldId="{c13fb463-3e06-4b8a-ba9c-a4e70de0feec}" ma:sspId="9a869bce-824b-44a8-9d16-e7a0aaca7818" ma:termSetId="d0f34b8f-e73a-48d9-8b87-251ffc01d3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8a22c62329c424a8354876ec99b6da3" ma:index="25" nillable="true" ma:taxonomy="true" ma:internalName="n8a22c62329c424a8354876ec99b6da3" ma:taxonomyFieldName="dmsRelatedProjects" ma:displayName="Related Projects" ma:readOnly="false" ma:default="" ma:fieldId="{78a22c62-329c-424a-8354-876ec99b6da3}" ma:taxonomyMulti="true" ma:sspId="9a869bce-824b-44a8-9d16-e7a0aaca7818" ma:termSetId="d0f34b8f-e73a-48d9-8b87-251ffc01d3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56b46447c4e20a578ac82159e1cae" ma:index="27" nillable="true" ma:taxonomy="true" ma:internalName="na256b46447c4e20a578ac82159e1cae" ma:taxonomyFieldName="dmsProduct" ma:displayName="Products" ma:readOnly="false" ma:default="" ma:fieldId="{7a256b46-447c-4e20-a578-ac82159e1cae}" ma:taxonomyMulti="true" ma:sspId="9a869bce-824b-44a8-9d16-e7a0aaca7818" ma:termSetId="b67df0ae-2afd-4560-9a75-ba501adaba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d00b4226947edb2f1ed5cfa58cce0" ma:index="29" nillable="true" ma:taxonomy="true" ma:internalName="g33d00b4226947edb2f1ed5cfa58cce0" ma:taxonomyFieldName="dmsBusinessUnit" ma:displayName="Business Unit" ma:readOnly="false" ma:default="" ma:fieldId="{033d00b4-2269-47ed-b2f1-ed5cfa58cce0}" ma:taxonomyMulti="true" ma:sspId="9a869bce-824b-44a8-9d16-e7a0aaca7818" ma:termSetId="8a703d03-4e8f-44fc-8568-c2453952e4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f92320f31e409e83817642572a9964" ma:index="31" nillable="true" ma:taxonomy="true" ma:internalName="kbf92320f31e409e83817642572a9964" ma:taxonomyFieldName="dmsAccessLevel" ma:displayName="Classification Level" ma:readOnly="false" ma:default="" ma:fieldId="{4bf92320-f31e-409e-8381-7642572a9964}" ma:sspId="9a869bce-824b-44a8-9d16-e7a0aaca7818" ma:termSetId="50588fb6-505e-4448-bbe7-e9664cbe1f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aae207883544f9ca170ed89c69c9b02" ma:index="33" nillable="true" ma:taxonomy="true" ma:internalName="faae207883544f9ca170ed89c69c9b02" ma:taxonomyFieldName="dmsDocCategory" ma:displayName="DocCategory" ma:readOnly="false" ma:default="" ma:fieldId="{faae2078-8354-4f9c-a170-ed89c69c9b02}" ma:sspId="9a869bce-824b-44a8-9d16-e7a0aaca7818" ma:termSetId="103cfa55-99c1-4147-95e5-ed98c32a1d2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ebb12-7f2c-4aa7-aaa6-5224d7c6c8f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description="" ma:hidden="true" ma:list="{464114c2-57a3-429c-9c76-dddf4c34360e}" ma:internalName="TaxCatchAll" ma:showField="CatchAllData" ma:web="7c3288e7-d15a-4453-abfd-d2cc8256f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description="" ma:hidden="true" ma:list="{464114c2-57a3-429c-9c76-dddf4c34360e}" ma:internalName="TaxCatchAllLabel" ma:readOnly="true" ma:showField="CatchAllDataLabel" ma:web="7c3288e7-d15a-4453-abfd-d2cc8256f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B135B-4F18-4F96-96F4-A3CCFF431953}">
  <ds:schemaRefs>
    <ds:schemaRef ds:uri="7c3288e7-d15a-4453-abfd-d2cc8256f9c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75ebb12-7f2c-4aa7-aaa6-5224d7c6c8f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04247-DE6C-43E4-B2CB-1DF7E721F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288e7-d15a-4453-abfd-d2cc8256f9c2"/>
    <ds:schemaRef ds:uri="b75ebb12-7f2c-4aa7-aaa6-5224d7c6c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(16:9)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Brandon Text Medium</vt:lpstr>
      <vt:lpstr>Calibri</vt:lpstr>
      <vt:lpstr>Thème Office</vt:lpstr>
      <vt:lpstr>KeepOperational</vt:lpstr>
      <vt:lpstr>KeepOperational</vt:lpstr>
      <vt:lpstr>KeepOperational</vt:lpstr>
      <vt:lpstr>KeepOperational </vt:lpstr>
      <vt:lpstr>KeepOperational </vt:lpstr>
      <vt:lpstr>KeepOperational</vt:lpstr>
      <vt:lpstr>KeepOperational</vt:lpstr>
      <vt:lpstr>KeepOperational</vt:lpstr>
      <vt:lpstr>KeepOperational</vt:lpstr>
      <vt:lpstr>KeepOperational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KASTNER Ludwig</cp:lastModifiedBy>
  <cp:revision>535</cp:revision>
  <cp:lastPrinted>2017-09-05T06:36:20Z</cp:lastPrinted>
  <dcterms:created xsi:type="dcterms:W3CDTF">2015-10-12T13:00:17Z</dcterms:created>
  <dcterms:modified xsi:type="dcterms:W3CDTF">2019-03-13T14:50:18Z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0x010100F258BD77CB974E94A9AB9AF320D69C3300C338F9AF36CAED449951814C78062A32</vt:lpwstr>
  </property>
</Properties>
</file>