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sldIdLst>
    <p:sldId id="270" r:id="rId5"/>
    <p:sldId id="268" r:id="rId6"/>
    <p:sldId id="276" r:id="rId7"/>
    <p:sldId id="285" r:id="rId8"/>
    <p:sldId id="274" r:id="rId9"/>
    <p:sldId id="275" r:id="rId10"/>
    <p:sldId id="277" r:id="rId11"/>
    <p:sldId id="280" r:id="rId12"/>
    <p:sldId id="278" r:id="rId13"/>
    <p:sldId id="282" r:id="rId14"/>
    <p:sldId id="281" r:id="rId15"/>
    <p:sldId id="283" r:id="rId16"/>
    <p:sldId id="286" r:id="rId17"/>
    <p:sldId id="273" r:id="rId18"/>
    <p:sldId id="271" r:id="rId19"/>
    <p:sldId id="272" r:id="rId20"/>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E"/>
    <a:srgbClr val="F3B329"/>
    <a:srgbClr val="282829"/>
    <a:srgbClr val="053451"/>
    <a:srgbClr val="595959"/>
    <a:srgbClr val="9C9E9F"/>
    <a:srgbClr val="1F497E"/>
    <a:srgbClr val="0F497E"/>
    <a:srgbClr val="FFC71E"/>
    <a:srgbClr val="FFC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613"/>
    <p:restoredTop sz="91515" autoAdjust="0"/>
  </p:normalViewPr>
  <p:slideViewPr>
    <p:cSldViewPr snapToGrid="0" snapToObjects="1">
      <p:cViewPr varScale="1">
        <p:scale>
          <a:sx n="138" d="100"/>
          <a:sy n="138" d="100"/>
        </p:scale>
        <p:origin x="432"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3F0CB-6141-436A-825D-3A068F31ACF9}" type="datetimeFigureOut">
              <a:rPr lang="fr-FR" smtClean="0"/>
              <a:t>16/04/2018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8313-6CE3-4A22-85A3-FAB2C9F1FDF7}" type="slidenum">
              <a:rPr lang="fr-FR" smtClean="0"/>
              <a:t>‹nr.›</a:t>
            </a:fld>
            <a:endParaRPr lang="fr-FR"/>
          </a:p>
        </p:txBody>
      </p:sp>
    </p:spTree>
    <p:extLst>
      <p:ext uri="{BB962C8B-B14F-4D97-AF65-F5344CB8AC3E}">
        <p14:creationId xmlns:p14="http://schemas.microsoft.com/office/powerpoint/2010/main" val="146233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en-US" dirty="0"/>
              <a:t>Give an overview of 3Di</a:t>
            </a:r>
          </a:p>
          <a:p>
            <a:pPr marL="171450" indent="-171450">
              <a:buFontTx/>
              <a:buChar char="-"/>
            </a:pPr>
            <a:r>
              <a:rPr lang="en-US" dirty="0"/>
              <a:t>Show crisis managers how to use 3Di</a:t>
            </a:r>
          </a:p>
          <a:p>
            <a:pPr marL="171450" indent="-171450">
              <a:buFontTx/>
              <a:buChar char="-"/>
            </a:pPr>
            <a:r>
              <a:rPr lang="en-US" dirty="0"/>
              <a:t>Get some hands on experience with 3Di yourselves</a:t>
            </a:r>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1</a:t>
            </a:fld>
            <a:endParaRPr lang="fr-FR"/>
          </a:p>
        </p:txBody>
      </p:sp>
    </p:spTree>
    <p:extLst>
      <p:ext uri="{BB962C8B-B14F-4D97-AF65-F5344CB8AC3E}">
        <p14:creationId xmlns:p14="http://schemas.microsoft.com/office/powerpoint/2010/main" val="205245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What</a:t>
            </a:r>
            <a:r>
              <a:rPr lang="nl-NL" dirty="0"/>
              <a:t> is 3Di? </a:t>
            </a:r>
            <a:r>
              <a:rPr lang="en-US" sz="1200" b="0" i="0" kern="1200" dirty="0">
                <a:solidFill>
                  <a:schemeClr val="tx1"/>
                </a:solidFill>
                <a:effectLst/>
                <a:latin typeface="+mn-lt"/>
                <a:ea typeface="+mn-ea"/>
                <a:cs typeface="+mn-cs"/>
              </a:rPr>
              <a:t>3Di is a process-based, hydrodynamic model for flooding, drainage and other water management studies. Hydrologist needed for full comprehension of model and results.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To</a:t>
            </a:r>
            <a:r>
              <a:rPr lang="nl-NL" dirty="0"/>
              <a:t> </a:t>
            </a:r>
            <a:r>
              <a:rPr lang="nl-NL" dirty="0" err="1"/>
              <a:t>give</a:t>
            </a:r>
            <a:r>
              <a:rPr lang="nl-NL" dirty="0"/>
              <a:t> </a:t>
            </a:r>
            <a:r>
              <a:rPr lang="nl-NL" dirty="0" err="1"/>
              <a:t>an</a:t>
            </a:r>
            <a:r>
              <a:rPr lang="nl-NL" dirty="0"/>
              <a:t> </a:t>
            </a:r>
            <a:r>
              <a:rPr lang="nl-NL" dirty="0" err="1"/>
              <a:t>introduction</a:t>
            </a:r>
            <a:r>
              <a:rPr lang="nl-NL" dirty="0"/>
              <a:t> </a:t>
            </a:r>
            <a:r>
              <a:rPr lang="nl-NL" dirty="0" err="1"/>
              <a:t>to</a:t>
            </a:r>
            <a:r>
              <a:rPr lang="nl-NL" dirty="0"/>
              <a:t> 3Di in 1 minute </a:t>
            </a:r>
            <a:r>
              <a:rPr lang="nl-NL" dirty="0" err="1"/>
              <a:t>and</a:t>
            </a:r>
            <a:r>
              <a:rPr lang="nl-NL" dirty="0"/>
              <a:t> </a:t>
            </a:r>
            <a:r>
              <a:rPr lang="nl-NL" dirty="0" err="1"/>
              <a:t>give</a:t>
            </a:r>
            <a:r>
              <a:rPr lang="nl-NL" dirty="0"/>
              <a:t> a first </a:t>
            </a:r>
            <a:r>
              <a:rPr lang="nl-NL" dirty="0" err="1"/>
              <a:t>glimpse</a:t>
            </a:r>
            <a:r>
              <a:rPr lang="nl-NL" dirty="0"/>
              <a:t> at interface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15h simulation, breach of Oroville dam</a:t>
            </a:r>
            <a:endParaRPr lang="nl-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2</a:t>
            </a:fld>
            <a:endParaRPr lang="fr-FR"/>
          </a:p>
        </p:txBody>
      </p:sp>
    </p:spTree>
    <p:extLst>
      <p:ext uri="{BB962C8B-B14F-4D97-AF65-F5344CB8AC3E}">
        <p14:creationId xmlns:p14="http://schemas.microsoft.com/office/powerpoint/2010/main" val="12496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Expert hydrological knowledge needed to really understand the model. </a:t>
            </a:r>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3</a:t>
            </a:fld>
            <a:endParaRPr lang="fr-FR"/>
          </a:p>
        </p:txBody>
      </p:sp>
    </p:spTree>
    <p:extLst>
      <p:ext uri="{BB962C8B-B14F-4D97-AF65-F5344CB8AC3E}">
        <p14:creationId xmlns:p14="http://schemas.microsoft.com/office/powerpoint/2010/main" val="70401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As </a:t>
            </a:r>
            <a:r>
              <a:rPr lang="en-US" dirty="0"/>
              <a:t>not to confuse terminology, used in model</a:t>
            </a:r>
          </a:p>
          <a:p>
            <a:r>
              <a:rPr lang="en-US" dirty="0"/>
              <a:t>Breach in a dam</a:t>
            </a:r>
          </a:p>
          <a:p>
            <a:r>
              <a:rPr lang="en-US" dirty="0"/>
              <a:t>Levee/flood bank/dike</a:t>
            </a:r>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4</a:t>
            </a:fld>
            <a:endParaRPr lang="fr-FR"/>
          </a:p>
        </p:txBody>
      </p:sp>
    </p:spTree>
    <p:extLst>
      <p:ext uri="{BB962C8B-B14F-4D97-AF65-F5344CB8AC3E}">
        <p14:creationId xmlns:p14="http://schemas.microsoft.com/office/powerpoint/2010/main" val="244751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Visual and interactive (add rain, open a breach, </a:t>
            </a:r>
            <a:r>
              <a:rPr lang="en-US" dirty="0" err="1"/>
              <a:t>etc</a:t>
            </a:r>
            <a:r>
              <a:rPr lang="en-US" dirty="0"/>
              <a:t>)</a:t>
            </a:r>
          </a:p>
          <a:p>
            <a:r>
              <a:rPr lang="en-US" dirty="0"/>
              <a:t>Fast and accurate. Benchmark studies, one of best models. </a:t>
            </a:r>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5</a:t>
            </a:fld>
            <a:endParaRPr lang="fr-FR"/>
          </a:p>
        </p:txBody>
      </p:sp>
    </p:spTree>
    <p:extLst>
      <p:ext uri="{BB962C8B-B14F-4D97-AF65-F5344CB8AC3E}">
        <p14:creationId xmlns:p14="http://schemas.microsoft.com/office/powerpoint/2010/main" val="207682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Maintain situational awareness for all stakeholders, stimulate all knowledge and experience to come at the table</a:t>
            </a:r>
          </a:p>
          <a:p>
            <a:r>
              <a:rPr lang="en-US" dirty="0"/>
              <a:t>Support recovery, engage population and </a:t>
            </a:r>
            <a:r>
              <a:rPr lang="en-US" dirty="0" err="1"/>
              <a:t>optioneer</a:t>
            </a:r>
            <a:r>
              <a:rPr lang="en-US" dirty="0"/>
              <a:t> for solutions</a:t>
            </a:r>
          </a:p>
          <a:p>
            <a:r>
              <a:rPr lang="en-US" dirty="0"/>
              <a:t>e.g.: - Paramatta (Australia): alerting messages for flooding in catchment, - Friesland: 3000km levees with breach every 100m</a:t>
            </a:r>
          </a:p>
          <a:p>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6</a:t>
            </a:fld>
            <a:endParaRPr lang="fr-FR"/>
          </a:p>
        </p:txBody>
      </p:sp>
    </p:spTree>
    <p:extLst>
      <p:ext uri="{BB962C8B-B14F-4D97-AF65-F5344CB8AC3E}">
        <p14:creationId xmlns:p14="http://schemas.microsoft.com/office/powerpoint/2010/main" val="377817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Size of Digital Elevation Model and size of calculation cells determines detail of model, but also speed. So for crisis management 5x5m DEM. Detailed enough for crisis management overview. Made to perform quickly, so some small artefacts accepted (e.g. blue spots (water) at start, due to slope and size of calculation cells, but if smaller </a:t>
            </a:r>
            <a:r>
              <a:rPr lang="en-US" dirty="0">
                <a:sym typeface="Wingdings" panose="05000000000000000000" pitchFamily="2" charset="2"/>
              </a:rPr>
              <a:t> slower)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Results to lizard (data portal), download </a:t>
            </a:r>
            <a:r>
              <a:rPr lang="en-US" dirty="0" err="1">
                <a:sym typeface="Wingdings" panose="05000000000000000000" pitchFamily="2" charset="2"/>
              </a:rPr>
              <a:t>geotiffs</a:t>
            </a:r>
            <a:r>
              <a:rPr lang="en-US" dirty="0">
                <a:sym typeface="Wingdings" panose="05000000000000000000" pitchFamily="2" charset="2"/>
              </a:rPr>
              <a:t> (raster-files) for Socrates</a:t>
            </a:r>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7</a:t>
            </a:fld>
            <a:endParaRPr lang="fr-FR"/>
          </a:p>
        </p:txBody>
      </p:sp>
    </p:spTree>
    <p:extLst>
      <p:ext uri="{BB962C8B-B14F-4D97-AF65-F5344CB8AC3E}">
        <p14:creationId xmlns:p14="http://schemas.microsoft.com/office/powerpoint/2010/main" val="421803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Audience: this part is aimed at practitioners to be able to run simulation in 3Di, observers to know options and buttons, others can follow if they want but this part is specifically aimed at practitioners and observers</a:t>
            </a:r>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8</a:t>
            </a:fld>
            <a:endParaRPr lang="fr-FR"/>
          </a:p>
        </p:txBody>
      </p:sp>
    </p:spTree>
    <p:extLst>
      <p:ext uri="{BB962C8B-B14F-4D97-AF65-F5344CB8AC3E}">
        <p14:creationId xmlns:p14="http://schemas.microsoft.com/office/powerpoint/2010/main" val="76679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Go to 3Di portal (leave ppt)</a:t>
            </a:r>
            <a:endParaRPr lang="en-NL" dirty="0"/>
          </a:p>
        </p:txBody>
      </p:sp>
      <p:sp>
        <p:nvSpPr>
          <p:cNvPr id="4" name="Tijdelijke aanduiding voor dianummer 3"/>
          <p:cNvSpPr>
            <a:spLocks noGrp="1"/>
          </p:cNvSpPr>
          <p:nvPr>
            <p:ph type="sldNum" sz="quarter" idx="10"/>
          </p:nvPr>
        </p:nvSpPr>
        <p:spPr/>
        <p:txBody>
          <a:bodyPr/>
          <a:lstStyle/>
          <a:p>
            <a:fld id="{E02D8313-6CE3-4A22-85A3-FAB2C9F1FDF7}" type="slidenum">
              <a:rPr lang="fr-FR" smtClean="0"/>
              <a:t>9</a:t>
            </a:fld>
            <a:endParaRPr lang="fr-FR"/>
          </a:p>
        </p:txBody>
      </p:sp>
    </p:spTree>
    <p:extLst>
      <p:ext uri="{BB962C8B-B14F-4D97-AF65-F5344CB8AC3E}">
        <p14:creationId xmlns:p14="http://schemas.microsoft.com/office/powerpoint/2010/main" val="647498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hyperlink" Target="https://twitter.com/DRIVER_PROJECT" TargetMode="External"/><Relationship Id="rId7" Type="http://schemas.openxmlformats.org/officeDocument/2006/relationships/hyperlink" Target="https://www.youtube.com/channel/UCPcaVPfylkukpg938YOAZgg"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tiff"/><Relationship Id="rId5" Type="http://schemas.openxmlformats.org/officeDocument/2006/relationships/hyperlink" Target="https://www.linkedin.com/groups/8161096/" TargetMode="External"/><Relationship Id="rId4" Type="http://schemas.openxmlformats.org/officeDocument/2006/relationships/image" Target="../media/image3.tiff"/><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Rectangle 4"/>
          <p:cNvSpPr/>
          <p:nvPr userDrawn="1"/>
        </p:nvSpPr>
        <p:spPr>
          <a:xfrm>
            <a:off x="237067" y="2578100"/>
            <a:ext cx="6617205" cy="2565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p:cNvSpPr/>
          <p:nvPr userDrawn="1"/>
        </p:nvSpPr>
        <p:spPr>
          <a:xfrm>
            <a:off x="118532" y="4388479"/>
            <a:ext cx="8606367" cy="755022"/>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3521" y="70490"/>
            <a:ext cx="3687779" cy="1658229"/>
          </a:xfrm>
          <a:prstGeom prst="rect">
            <a:avLst/>
          </a:prstGeom>
        </p:spPr>
      </p:pic>
      <p:sp>
        <p:nvSpPr>
          <p:cNvPr id="10" name="Rectangle 9"/>
          <p:cNvSpPr/>
          <p:nvPr userDrawn="1"/>
        </p:nvSpPr>
        <p:spPr>
          <a:xfrm>
            <a:off x="431801" y="2298700"/>
            <a:ext cx="566173" cy="28448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Titre 1"/>
          <p:cNvSpPr>
            <a:spLocks noGrp="1"/>
          </p:cNvSpPr>
          <p:nvPr>
            <p:ph type="title" hasCustomPrompt="1"/>
          </p:nvPr>
        </p:nvSpPr>
        <p:spPr>
          <a:xfrm>
            <a:off x="997975" y="2652224"/>
            <a:ext cx="5856297" cy="1317154"/>
          </a:xfrm>
        </p:spPr>
        <p:txBody>
          <a:bodyPr anchor="b">
            <a:normAutofit/>
          </a:bodyPr>
          <a:lstStyle>
            <a:lvl1pPr algn="l">
              <a:defRPr sz="2400" b="1" cap="all" baseline="0">
                <a:solidFill>
                  <a:schemeClr val="bg1"/>
                </a:solidFill>
                <a:latin typeface="Brandon Text Medium" pitchFamily="34" charset="0"/>
                <a:ea typeface="Brandon Text Medium" pitchFamily="34" charset="0"/>
                <a:cs typeface="Brandon Text Medium" pitchFamily="34" charset="0"/>
              </a:defRPr>
            </a:lvl1pPr>
          </a:lstStyle>
          <a:p>
            <a:r>
              <a:rPr lang="en-GB" noProof="0" dirty="0"/>
              <a:t>PRESENTATION TITLE</a:t>
            </a:r>
          </a:p>
        </p:txBody>
      </p:sp>
      <p:sp>
        <p:nvSpPr>
          <p:cNvPr id="15" name="Espace réservé du texte 17"/>
          <p:cNvSpPr>
            <a:spLocks noGrp="1"/>
          </p:cNvSpPr>
          <p:nvPr>
            <p:ph type="body" sz="quarter" idx="13" hasCustomPrompt="1"/>
          </p:nvPr>
        </p:nvSpPr>
        <p:spPr>
          <a:xfrm>
            <a:off x="997974" y="3891397"/>
            <a:ext cx="6639325" cy="497082"/>
          </a:xfrm>
        </p:spPr>
        <p:txBody>
          <a:bodyPr>
            <a:noAutofit/>
          </a:bodyPr>
          <a:lstStyle>
            <a:lvl1pPr marL="0" indent="0" algn="l">
              <a:buNone/>
              <a:defRPr sz="1600" cap="all" baseline="0">
                <a:solidFill>
                  <a:srgbClr val="F3B329"/>
                </a:solidFill>
                <a:latin typeface="Brandon Text Medium" pitchFamily="34" charset="0"/>
                <a:ea typeface="Brandon Text Medium" pitchFamily="34" charset="0"/>
                <a:cs typeface="Brandon Text Medium" pitchFamily="34" charset="0"/>
              </a:defRPr>
            </a:lvl1pPr>
          </a:lstStyle>
          <a:p>
            <a:pPr lvl="0"/>
            <a:r>
              <a:rPr lang="en-GB" noProof="0" dirty="0"/>
              <a:t>SUBTITLE</a:t>
            </a:r>
            <a:r>
              <a:rPr lang="fr-FR" dirty="0"/>
              <a:t> </a:t>
            </a:r>
            <a:r>
              <a:rPr lang="mr-IN" dirty="0"/>
              <a:t>–</a:t>
            </a:r>
            <a:r>
              <a:rPr lang="fr-FR" dirty="0"/>
              <a:t> SP9X</a:t>
            </a:r>
          </a:p>
        </p:txBody>
      </p:sp>
      <p:sp>
        <p:nvSpPr>
          <p:cNvPr id="19" name="Espace réservé du texte 18"/>
          <p:cNvSpPr>
            <a:spLocks noGrp="1"/>
          </p:cNvSpPr>
          <p:nvPr>
            <p:ph type="body" sz="quarter" idx="14" hasCustomPrompt="1"/>
          </p:nvPr>
        </p:nvSpPr>
        <p:spPr>
          <a:xfrm>
            <a:off x="1192708" y="4388479"/>
            <a:ext cx="7532191" cy="399818"/>
          </a:xfrm>
        </p:spPr>
        <p:txBody>
          <a:bodyPr anchor="b">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Author name, Organisation</a:t>
            </a:r>
          </a:p>
        </p:txBody>
      </p:sp>
      <p:sp>
        <p:nvSpPr>
          <p:cNvPr id="20" name="Espace réservé du texte 18"/>
          <p:cNvSpPr>
            <a:spLocks noGrp="1"/>
          </p:cNvSpPr>
          <p:nvPr>
            <p:ph type="body" sz="quarter" idx="15" hasCustomPrompt="1"/>
          </p:nvPr>
        </p:nvSpPr>
        <p:spPr>
          <a:xfrm>
            <a:off x="1192708" y="4793359"/>
            <a:ext cx="7532191" cy="350142"/>
          </a:xfrm>
        </p:spPr>
        <p:txBody>
          <a:bodyPr anchor="t">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Date - Location</a:t>
            </a:r>
          </a:p>
        </p:txBody>
      </p:sp>
    </p:spTree>
    <p:extLst>
      <p:ext uri="{BB962C8B-B14F-4D97-AF65-F5344CB8AC3E}">
        <p14:creationId xmlns:p14="http://schemas.microsoft.com/office/powerpoint/2010/main" val="112681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1" y="4483100"/>
            <a:ext cx="622299" cy="660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p:cNvSpPr/>
          <p:nvPr userDrawn="1"/>
        </p:nvSpPr>
        <p:spPr>
          <a:xfrm>
            <a:off x="0" y="4902200"/>
            <a:ext cx="8255000" cy="241301"/>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Espace réservé du pied de page 4"/>
          <p:cNvSpPr>
            <a:spLocks noGrp="1"/>
          </p:cNvSpPr>
          <p:nvPr>
            <p:ph type="ftr" sz="quarter" idx="3"/>
          </p:nvPr>
        </p:nvSpPr>
        <p:spPr>
          <a:xfrm>
            <a:off x="628650" y="4902199"/>
            <a:ext cx="7626350" cy="241301"/>
          </a:xfrm>
          <a:prstGeom prst="rect">
            <a:avLst/>
          </a:prstGeom>
        </p:spPr>
        <p:txBody>
          <a:bodyPr vert="horz" lIns="91440" tIns="45720" rIns="91440" bIns="45720" rtlCol="0" anchor="ctr"/>
          <a:lstStyle>
            <a:lvl1pPr algn="r">
              <a:defRPr sz="1000">
                <a:solidFill>
                  <a:schemeClr val="bg1"/>
                </a:solidFill>
                <a:latin typeface="Brandon Text Medium" pitchFamily="34" charset="0"/>
              </a:defRPr>
            </a:lvl1pPr>
          </a:lstStyle>
          <a:p>
            <a:r>
              <a:rPr lang="fr-FR" dirty="0"/>
              <a:t>DRIVER+ Project</a:t>
            </a:r>
          </a:p>
        </p:txBody>
      </p:sp>
      <p:sp>
        <p:nvSpPr>
          <p:cNvPr id="7" name="Espace réservé du numéro de diapositive 5"/>
          <p:cNvSpPr>
            <a:spLocks noGrp="1"/>
          </p:cNvSpPr>
          <p:nvPr>
            <p:ph type="sldNum" sz="quarter" idx="4"/>
          </p:nvPr>
        </p:nvSpPr>
        <p:spPr>
          <a:xfrm>
            <a:off x="163569" y="4483101"/>
            <a:ext cx="458731" cy="387816"/>
          </a:xfrm>
          <a:prstGeom prst="rect">
            <a:avLst/>
          </a:prstGeom>
        </p:spPr>
        <p:txBody>
          <a:bodyPr vert="horz" lIns="91440" tIns="45720" rIns="91440" bIns="45720" rtlCol="0" anchor="ctr"/>
          <a:lstStyle>
            <a:lvl1pPr algn="ctr">
              <a:defRPr sz="1000">
                <a:solidFill>
                  <a:schemeClr val="bg1"/>
                </a:solidFill>
                <a:latin typeface="Brandon Text Medium" pitchFamily="34" charset="0"/>
              </a:defRPr>
            </a:lvl1pPr>
          </a:lstStyle>
          <a:p>
            <a:fld id="{F3F4C4A7-A8A2-774E-9968-91CCA6FE0429}" type="slidenum">
              <a:rPr lang="fr-FR" smtClean="0"/>
              <a:pPr/>
              <a:t>‹nr.›</a:t>
            </a:fld>
            <a:endParaRPr lang="fr-FR" dirty="0"/>
          </a:p>
        </p:txBody>
      </p:sp>
      <p:sp>
        <p:nvSpPr>
          <p:cNvPr id="8" name="Rectangle 7"/>
          <p:cNvSpPr/>
          <p:nvPr userDrawn="1"/>
        </p:nvSpPr>
        <p:spPr>
          <a:xfrm>
            <a:off x="0" y="4368800"/>
            <a:ext cx="157219" cy="7747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userDrawn="1"/>
        </p:nvSpPr>
        <p:spPr>
          <a:xfrm>
            <a:off x="8877300" y="1"/>
            <a:ext cx="266700" cy="355599"/>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p:cNvSpPr/>
          <p:nvPr userDrawn="1"/>
        </p:nvSpPr>
        <p:spPr>
          <a:xfrm>
            <a:off x="8737600" y="-12699"/>
            <a:ext cx="406400" cy="139699"/>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p:cNvSpPr/>
          <p:nvPr userDrawn="1"/>
        </p:nvSpPr>
        <p:spPr>
          <a:xfrm>
            <a:off x="9042400" y="-12699"/>
            <a:ext cx="101600" cy="457199"/>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Titre 1"/>
          <p:cNvSpPr>
            <a:spLocks noGrp="1"/>
          </p:cNvSpPr>
          <p:nvPr>
            <p:ph type="title" hasCustomPrompt="1"/>
          </p:nvPr>
        </p:nvSpPr>
        <p:spPr>
          <a:xfrm>
            <a:off x="443039" y="135467"/>
            <a:ext cx="8207775" cy="587142"/>
          </a:xfrm>
          <a:prstGeom prst="rect">
            <a:avLst/>
          </a:prstGeom>
        </p:spPr>
        <p:txBody>
          <a:bodyPr anchor="b">
            <a:normAutofit/>
          </a:bodyPr>
          <a:lstStyle>
            <a:lvl1pPr algn="l">
              <a:defRPr sz="2400" b="1" cap="all" baseline="0">
                <a:solidFill>
                  <a:srgbClr val="F3B329"/>
                </a:solidFill>
                <a:latin typeface="Brandon Text Medium" pitchFamily="34" charset="0"/>
                <a:ea typeface="Brandon Text Medium" pitchFamily="34" charset="0"/>
                <a:cs typeface="Brandon Text Medium" pitchFamily="34" charset="0"/>
              </a:defRPr>
            </a:lvl1pPr>
          </a:lstStyle>
          <a:p>
            <a:r>
              <a:rPr lang="en-GB" noProof="0" dirty="0"/>
              <a:t>SLIDE TITLE</a:t>
            </a:r>
          </a:p>
        </p:txBody>
      </p:sp>
      <p:sp>
        <p:nvSpPr>
          <p:cNvPr id="13" name="Espace réservé du texte 17"/>
          <p:cNvSpPr>
            <a:spLocks noGrp="1"/>
          </p:cNvSpPr>
          <p:nvPr>
            <p:ph type="body" sz="quarter" idx="13" hasCustomPrompt="1"/>
          </p:nvPr>
        </p:nvSpPr>
        <p:spPr>
          <a:xfrm>
            <a:off x="443039" y="676138"/>
            <a:ext cx="8207775" cy="471764"/>
          </a:xfrm>
        </p:spPr>
        <p:txBody>
          <a:bodyPr>
            <a:noAutofit/>
          </a:bodyPr>
          <a:lstStyle>
            <a:lvl1pPr marL="0" indent="0" algn="l">
              <a:buNone/>
              <a:defRPr sz="1600" cap="all" baseline="0">
                <a:solidFill>
                  <a:srgbClr val="00497E"/>
                </a:solidFill>
                <a:latin typeface="Brandon Text Medium" pitchFamily="34" charset="0"/>
                <a:ea typeface="Brandon Text Medium" pitchFamily="34" charset="0"/>
                <a:cs typeface="Brandon Text Medium" pitchFamily="34" charset="0"/>
              </a:defRPr>
            </a:lvl1pPr>
          </a:lstStyle>
          <a:p>
            <a:pPr lvl="0"/>
            <a:r>
              <a:rPr lang="en-GB" noProof="0" dirty="0"/>
              <a:t>SUBTITLE</a:t>
            </a:r>
          </a:p>
        </p:txBody>
      </p:sp>
      <p:sp>
        <p:nvSpPr>
          <p:cNvPr id="15" name="Espace réservé du texte 14"/>
          <p:cNvSpPr>
            <a:spLocks noGrp="1"/>
          </p:cNvSpPr>
          <p:nvPr>
            <p:ph type="body" sz="quarter" idx="14" hasCustomPrompt="1"/>
          </p:nvPr>
        </p:nvSpPr>
        <p:spPr>
          <a:xfrm>
            <a:off x="442913" y="1338263"/>
            <a:ext cx="8294687" cy="3144837"/>
          </a:xfrm>
        </p:spPr>
        <p:txBody>
          <a:bodyPr>
            <a:normAutofit/>
          </a:bodyPr>
          <a:lstStyle>
            <a:lvl1pPr marL="0" indent="0">
              <a:buNone/>
              <a:defRPr sz="1400">
                <a:latin typeface="Brandon Text Medium" pitchFamily="34" charset="0"/>
                <a:ea typeface="Brandon Text Medium" pitchFamily="34" charset="0"/>
                <a:cs typeface="Brandon Text Medium" pitchFamily="34" charset="0"/>
              </a:defRPr>
            </a:lvl1pPr>
          </a:lstStyle>
          <a:p>
            <a:pPr lvl="0"/>
            <a:r>
              <a:rPr lang="en-GB" noProof="0" dirty="0"/>
              <a:t>Your text</a:t>
            </a:r>
          </a:p>
        </p:txBody>
      </p:sp>
    </p:spTree>
    <p:extLst>
      <p:ext uri="{BB962C8B-B14F-4D97-AF65-F5344CB8AC3E}">
        <p14:creationId xmlns:p14="http://schemas.microsoft.com/office/powerpoint/2010/main" val="174234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p:cNvSpPr/>
          <p:nvPr userDrawn="1"/>
        </p:nvSpPr>
        <p:spPr>
          <a:xfrm>
            <a:off x="1079500" y="911892"/>
            <a:ext cx="3238500" cy="2136108"/>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p:cNvSpPr/>
          <p:nvPr userDrawn="1"/>
        </p:nvSpPr>
        <p:spPr>
          <a:xfrm>
            <a:off x="592667" y="0"/>
            <a:ext cx="4978399" cy="1757650"/>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Rectangle 4"/>
          <p:cNvSpPr/>
          <p:nvPr userDrawn="1"/>
        </p:nvSpPr>
        <p:spPr>
          <a:xfrm>
            <a:off x="736600" y="0"/>
            <a:ext cx="533400" cy="282786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itre 1"/>
          <p:cNvSpPr txBox="1">
            <a:spLocks/>
          </p:cNvSpPr>
          <p:nvPr userDrawn="1"/>
        </p:nvSpPr>
        <p:spPr>
          <a:xfrm>
            <a:off x="1113366" y="2195408"/>
            <a:ext cx="3175000" cy="764599"/>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r>
              <a:rPr lang="fr-FR" sz="2400" cap="all" baseline="0" dirty="0">
                <a:latin typeface="Brandon Text Medium" pitchFamily="34" charset="0"/>
              </a:rPr>
              <a:t>THANK YOU.</a:t>
            </a:r>
            <a:br>
              <a:rPr lang="fr-FR" sz="2400" cap="all" baseline="0" dirty="0">
                <a:latin typeface="Brandon Text Medium" pitchFamily="34" charset="0"/>
              </a:rPr>
            </a:br>
            <a:r>
              <a:rPr lang="fr-FR" sz="2000" b="0" cap="all" baseline="0" dirty="0">
                <a:solidFill>
                  <a:srgbClr val="F3B329"/>
                </a:solidFill>
                <a:latin typeface="Brandon Text Medium" pitchFamily="34" charset="0"/>
              </a:rPr>
              <a:t>ANY QUESTION?</a:t>
            </a:r>
            <a:endParaRPr lang="fr-FR" sz="2400" b="0" cap="all" baseline="0" dirty="0">
              <a:solidFill>
                <a:srgbClr val="F3B329"/>
              </a:solidFill>
              <a:latin typeface="Brandon Text Medium" pitchFamily="34" charset="0"/>
            </a:endParaRPr>
          </a:p>
        </p:txBody>
      </p:sp>
      <p:pic>
        <p:nvPicPr>
          <p:cNvPr id="7" name="Image 6"/>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Tree>
    <p:extLst>
      <p:ext uri="{BB962C8B-B14F-4D97-AF65-F5344CB8AC3E}">
        <p14:creationId xmlns:p14="http://schemas.microsoft.com/office/powerpoint/2010/main" val="190468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Rectangle 2"/>
          <p:cNvSpPr/>
          <p:nvPr userDrawn="1"/>
        </p:nvSpPr>
        <p:spPr>
          <a:xfrm>
            <a:off x="491064" y="894087"/>
            <a:ext cx="6172200" cy="4249413"/>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p:cNvSpPr/>
          <p:nvPr userDrawn="1"/>
        </p:nvSpPr>
        <p:spPr>
          <a:xfrm>
            <a:off x="3204302" y="0"/>
            <a:ext cx="3725662" cy="1813268"/>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Rectangle 4"/>
          <p:cNvSpPr/>
          <p:nvPr userDrawn="1"/>
        </p:nvSpPr>
        <p:spPr>
          <a:xfrm>
            <a:off x="275164" y="1343693"/>
            <a:ext cx="711200" cy="363728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
        <p:nvSpPr>
          <p:cNvPr id="8" name="Titre 1"/>
          <p:cNvSpPr txBox="1">
            <a:spLocks/>
          </p:cNvSpPr>
          <p:nvPr userDrawn="1"/>
        </p:nvSpPr>
        <p:spPr>
          <a:xfrm>
            <a:off x="3399364" y="798976"/>
            <a:ext cx="3175000" cy="899212"/>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pPr algn="l"/>
            <a:r>
              <a:rPr lang="fr-FR" sz="2400" dirty="0">
                <a:latin typeface="Brandon Text Medium" pitchFamily="34" charset="0"/>
              </a:rPr>
              <a:t>CONTACT</a:t>
            </a:r>
            <a:br>
              <a:rPr lang="fr-FR" sz="2400" dirty="0">
                <a:latin typeface="Brandon Text Medium" pitchFamily="34" charset="0"/>
              </a:rPr>
            </a:br>
            <a:r>
              <a:rPr lang="fr-FR" sz="2000" b="0" dirty="0">
                <a:solidFill>
                  <a:srgbClr val="F3B329"/>
                </a:solidFill>
                <a:latin typeface="Brandon Text Medium" pitchFamily="34" charset="0"/>
              </a:rPr>
              <a:t>REACH US</a:t>
            </a:r>
            <a:endParaRPr lang="fr-FR" sz="2400" b="0" dirty="0">
              <a:solidFill>
                <a:srgbClr val="F3B329"/>
              </a:solidFill>
              <a:latin typeface="Brandon Text Medium" pitchFamily="34" charset="0"/>
            </a:endParaRPr>
          </a:p>
        </p:txBody>
      </p:sp>
      <p:sp>
        <p:nvSpPr>
          <p:cNvPr id="16" name="Rectangle 15"/>
          <p:cNvSpPr/>
          <p:nvPr userDrawn="1"/>
        </p:nvSpPr>
        <p:spPr>
          <a:xfrm>
            <a:off x="1141529" y="3597374"/>
            <a:ext cx="5358701" cy="646331"/>
          </a:xfrm>
          <a:prstGeom prst="rect">
            <a:avLst/>
          </a:prstGeom>
        </p:spPr>
        <p:txBody>
          <a:bodyPr wrap="square">
            <a:spAutoFit/>
          </a:bodyPr>
          <a:lstStyle/>
          <a:p>
            <a:pPr algn="r"/>
            <a:r>
              <a:rPr lang="en-US" sz="1200" b="1" dirty="0">
                <a:solidFill>
                  <a:schemeClr val="bg1"/>
                </a:solidFill>
                <a:latin typeface="Brandon Text Medium" pitchFamily="34" charset="0"/>
                <a:ea typeface="Avenir Book" charset="0"/>
                <a:cs typeface="Avenir Book" charset="0"/>
              </a:rPr>
              <a:t>Project Director - </a:t>
            </a:r>
            <a:r>
              <a:rPr lang="en-US" sz="1200" dirty="0">
                <a:solidFill>
                  <a:schemeClr val="bg1"/>
                </a:solidFill>
                <a:latin typeface="Brandon Text Medium" pitchFamily="34" charset="0"/>
                <a:ea typeface="Avenir Book" charset="0"/>
                <a:cs typeface="Avenir Book" charset="0"/>
              </a:rPr>
              <a:t>Peter Petiet </a:t>
            </a:r>
            <a:r>
              <a:rPr lang="en-US" sz="1200" dirty="0">
                <a:solidFill>
                  <a:srgbClr val="F3B329"/>
                </a:solidFill>
                <a:latin typeface="Brandon Text Medium" pitchFamily="34" charset="0"/>
                <a:ea typeface="Avenir Book" charset="0"/>
                <a:cs typeface="Avenir Book" charset="0"/>
              </a:rPr>
              <a:t>peter.petiet@tno.nl</a:t>
            </a:r>
          </a:p>
          <a:p>
            <a:pPr algn="r"/>
            <a:r>
              <a:rPr lang="en-US" sz="1200" b="1" dirty="0">
                <a:solidFill>
                  <a:schemeClr val="bg1"/>
                </a:solidFill>
                <a:latin typeface="Brandon Text Medium" pitchFamily="34" charset="0"/>
                <a:ea typeface="Avenir Book" charset="0"/>
                <a:cs typeface="Avenir Book" charset="0"/>
              </a:rPr>
              <a:t>Project Technical Coordinator -</a:t>
            </a:r>
            <a:r>
              <a:rPr lang="en-US" sz="1200" dirty="0">
                <a:solidFill>
                  <a:schemeClr val="bg1"/>
                </a:solidFill>
                <a:latin typeface="Brandon Text Medium" pitchFamily="34" charset="0"/>
                <a:ea typeface="Avenir Book" charset="0"/>
                <a:cs typeface="Avenir Book" charset="0"/>
              </a:rPr>
              <a:t> Marcel van Berlo </a:t>
            </a:r>
            <a:r>
              <a:rPr lang="en-US" sz="1200" dirty="0">
                <a:solidFill>
                  <a:srgbClr val="F3B329"/>
                </a:solidFill>
                <a:latin typeface="Brandon Text Medium" pitchFamily="34" charset="0"/>
                <a:ea typeface="Avenir Book" charset="0"/>
                <a:cs typeface="Avenir Book" charset="0"/>
              </a:rPr>
              <a:t>marcel.vanberlo@tno.nl</a:t>
            </a:r>
          </a:p>
          <a:p>
            <a:pPr algn="r"/>
            <a:r>
              <a:rPr lang="en-US" sz="1200" b="1" dirty="0">
                <a:solidFill>
                  <a:schemeClr val="bg1"/>
                </a:solidFill>
                <a:latin typeface="Brandon Text Medium" pitchFamily="34" charset="0"/>
                <a:ea typeface="Avenir Book" charset="0"/>
                <a:cs typeface="Avenir Book" charset="0"/>
              </a:rPr>
              <a:t>External Cooperation Manager -</a:t>
            </a:r>
            <a:r>
              <a:rPr lang="en-US" sz="1200" dirty="0">
                <a:solidFill>
                  <a:schemeClr val="bg1"/>
                </a:solidFill>
                <a:latin typeface="Brandon Text Medium" pitchFamily="34" charset="0"/>
                <a:ea typeface="Avenir Book" charset="0"/>
                <a:cs typeface="Avenir Book" charset="0"/>
              </a:rPr>
              <a:t> Michael Löscher </a:t>
            </a:r>
            <a:r>
              <a:rPr lang="en-US" sz="1200" dirty="0">
                <a:solidFill>
                  <a:srgbClr val="F3B329"/>
                </a:solidFill>
                <a:latin typeface="Brandon Text Medium" pitchFamily="34" charset="0"/>
                <a:ea typeface="Avenir Book" charset="0"/>
                <a:cs typeface="Avenir Book" charset="0"/>
              </a:rPr>
              <a:t>loescher@arttic.eu</a:t>
            </a:r>
          </a:p>
        </p:txBody>
      </p:sp>
      <p:pic>
        <p:nvPicPr>
          <p:cNvPr id="17" name="Image 16">
            <a:hlinkClick r:id="rId3"/>
          </p:cNvPr>
          <p:cNvPicPr>
            <a:picLocks noChangeAspect="1"/>
          </p:cNvPicPr>
          <p:nvPr userDrawn="1"/>
        </p:nvPicPr>
        <p:blipFill>
          <a:blip r:embed="rId4"/>
          <a:stretch>
            <a:fillRect/>
          </a:stretch>
        </p:blipFill>
        <p:spPr>
          <a:xfrm>
            <a:off x="2052177" y="2363740"/>
            <a:ext cx="547607" cy="547607"/>
          </a:xfrm>
          <a:prstGeom prst="rect">
            <a:avLst/>
          </a:prstGeom>
        </p:spPr>
      </p:pic>
      <p:pic>
        <p:nvPicPr>
          <p:cNvPr id="18" name="Image 17">
            <a:hlinkClick r:id="rId5"/>
          </p:cNvPr>
          <p:cNvPicPr>
            <a:picLocks noChangeAspect="1"/>
          </p:cNvPicPr>
          <p:nvPr userDrawn="1"/>
        </p:nvPicPr>
        <p:blipFill>
          <a:blip r:embed="rId6"/>
          <a:stretch>
            <a:fillRect/>
          </a:stretch>
        </p:blipFill>
        <p:spPr>
          <a:xfrm>
            <a:off x="3690355" y="2385454"/>
            <a:ext cx="442913" cy="442913"/>
          </a:xfrm>
          <a:prstGeom prst="rect">
            <a:avLst/>
          </a:prstGeom>
        </p:spPr>
      </p:pic>
      <p:pic>
        <p:nvPicPr>
          <p:cNvPr id="19" name="Image 18">
            <a:hlinkClick r:id="rId7"/>
          </p:cNvPr>
          <p:cNvPicPr>
            <a:picLocks noChangeAspect="1"/>
          </p:cNvPicPr>
          <p:nvPr userDrawn="1"/>
        </p:nvPicPr>
        <p:blipFill>
          <a:blip r:embed="rId8"/>
          <a:stretch>
            <a:fillRect/>
          </a:stretch>
        </p:blipFill>
        <p:spPr>
          <a:xfrm>
            <a:off x="5157769" y="2385105"/>
            <a:ext cx="467341" cy="467341"/>
          </a:xfrm>
          <a:prstGeom prst="rect">
            <a:avLst/>
          </a:prstGeom>
        </p:spPr>
      </p:pic>
      <p:sp>
        <p:nvSpPr>
          <p:cNvPr id="20" name="Rectangle 19">
            <a:hlinkClick r:id="rId3"/>
          </p:cNvPr>
          <p:cNvSpPr/>
          <p:nvPr userDrawn="1"/>
        </p:nvSpPr>
        <p:spPr>
          <a:xfrm>
            <a:off x="1468267" y="2920643"/>
            <a:ext cx="1629030" cy="276999"/>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a:t>
            </a:r>
            <a:r>
              <a:rPr lang="en-US" sz="1200" dirty="0" err="1">
                <a:solidFill>
                  <a:srgbClr val="F3B329"/>
                </a:solidFill>
                <a:latin typeface="Brandon Text Medium" pitchFamily="34" charset="0"/>
                <a:ea typeface="Avenir Book" charset="0"/>
                <a:cs typeface="Avenir Book" charset="0"/>
              </a:rPr>
              <a:t>driver_project</a:t>
            </a:r>
            <a:endParaRPr lang="en-US" sz="1200" dirty="0">
              <a:solidFill>
                <a:srgbClr val="F3B329"/>
              </a:solidFill>
              <a:latin typeface="Brandon Text Medium" pitchFamily="34" charset="0"/>
              <a:ea typeface="Avenir Book" charset="0"/>
              <a:cs typeface="Avenir Book" charset="0"/>
            </a:endParaRPr>
          </a:p>
        </p:txBody>
      </p:sp>
      <p:sp>
        <p:nvSpPr>
          <p:cNvPr id="21" name="Rectangle 20">
            <a:hlinkClick r:id="rId7"/>
          </p:cNvPr>
          <p:cNvSpPr/>
          <p:nvPr userDrawn="1"/>
        </p:nvSpPr>
        <p:spPr>
          <a:xfrm>
            <a:off x="4576925" y="2928381"/>
            <a:ext cx="1629030" cy="276999"/>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Driver Project</a:t>
            </a:r>
          </a:p>
        </p:txBody>
      </p:sp>
      <p:sp>
        <p:nvSpPr>
          <p:cNvPr id="22" name="Rectangle 21">
            <a:hlinkClick r:id="rId5"/>
          </p:cNvPr>
          <p:cNvSpPr/>
          <p:nvPr userDrawn="1"/>
        </p:nvSpPr>
        <p:spPr>
          <a:xfrm>
            <a:off x="3097297" y="2861893"/>
            <a:ext cx="1629030" cy="461665"/>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Groups:</a:t>
            </a:r>
          </a:p>
          <a:p>
            <a:pPr algn="ctr"/>
            <a:r>
              <a:rPr lang="en-US" sz="1200" dirty="0">
                <a:solidFill>
                  <a:srgbClr val="F3B329"/>
                </a:solidFill>
                <a:latin typeface="Brandon Text Medium" pitchFamily="34" charset="0"/>
                <a:ea typeface="Avenir Book" charset="0"/>
                <a:cs typeface="Avenir Book" charset="0"/>
              </a:rPr>
              <a:t>Driver Project</a:t>
            </a:r>
          </a:p>
        </p:txBody>
      </p:sp>
      <p:pic>
        <p:nvPicPr>
          <p:cNvPr id="25" name="Image 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33746" y="4643622"/>
            <a:ext cx="482146" cy="322742"/>
          </a:xfrm>
          <a:prstGeom prst="rect">
            <a:avLst/>
          </a:prstGeom>
        </p:spPr>
      </p:pic>
      <p:sp>
        <p:nvSpPr>
          <p:cNvPr id="26" name="ZoneTexte 3"/>
          <p:cNvSpPr txBox="1"/>
          <p:nvPr userDrawn="1"/>
        </p:nvSpPr>
        <p:spPr>
          <a:xfrm>
            <a:off x="1467155" y="4582143"/>
            <a:ext cx="5128325" cy="461665"/>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800" dirty="0">
                <a:solidFill>
                  <a:schemeClr val="bg1"/>
                </a:solidFill>
              </a:rPr>
              <a:t>This project has received funding from the European Union’s Seventh Framework </a:t>
            </a:r>
            <a:r>
              <a:rPr lang="en-US" sz="800" dirty="0" err="1">
                <a:solidFill>
                  <a:schemeClr val="bg1"/>
                </a:solidFill>
              </a:rPr>
              <a:t>Programme</a:t>
            </a:r>
            <a:r>
              <a:rPr lang="en-US" sz="800" dirty="0">
                <a:solidFill>
                  <a:schemeClr val="bg1"/>
                </a:solidFill>
              </a:rPr>
              <a:t> for research, technological development and demonstration under grant agreement n° 607798. The information and views  set out in this presentation are those</a:t>
            </a:r>
            <a:r>
              <a:rPr lang="en-US" sz="800" baseline="0" dirty="0">
                <a:solidFill>
                  <a:schemeClr val="bg1"/>
                </a:solidFill>
              </a:rPr>
              <a:t> of the author(s) and do not necessarily reflect  the official opinion of the European  Union</a:t>
            </a:r>
            <a:endParaRPr lang="en-US" sz="800" dirty="0">
              <a:solidFill>
                <a:schemeClr val="bg1"/>
              </a:solidFill>
            </a:endParaRPr>
          </a:p>
        </p:txBody>
      </p:sp>
    </p:spTree>
    <p:extLst>
      <p:ext uri="{BB962C8B-B14F-4D97-AF65-F5344CB8AC3E}">
        <p14:creationId xmlns:p14="http://schemas.microsoft.com/office/powerpoint/2010/main" val="107502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44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noProof="0" dirty="0"/>
              <a:t>Click and change Title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noProof="0" dirty="0"/>
              <a:t>Click to change mask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976275667"/>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73" r:id="rId3"/>
    <p:sldLayoutId id="2147483672" r:id="rId4"/>
    <p:sldLayoutId id="2147483689" r:id="rId5"/>
  </p:sldLayoutIdLst>
  <p:hf hdr="0" dt="0"/>
  <p:txStyles>
    <p:titleStyle>
      <a:lvl1pPr algn="ctr" defTabSz="457200" rtl="0" eaLnBrk="1" latinLnBrk="0" hangingPunct="1">
        <a:spcBef>
          <a:spcPct val="0"/>
        </a:spcBef>
        <a:buNone/>
        <a:defRPr sz="4400" kern="1200" baseline="0">
          <a:solidFill>
            <a:schemeClr val="tx1"/>
          </a:solidFill>
          <a:latin typeface="Brandon Text Medium" pitchFamily="34" charset="0"/>
          <a:ea typeface="+mj-ea"/>
          <a:cs typeface="+mj-cs"/>
        </a:defRPr>
      </a:lvl1pPr>
    </p:titleStyle>
    <p:bodyStyle>
      <a:lvl1pPr marL="342900" indent="-342900" algn="l" defTabSz="457200" rtl="0" eaLnBrk="1" latinLnBrk="0" hangingPunct="1">
        <a:spcBef>
          <a:spcPct val="20000"/>
        </a:spcBef>
        <a:buClr>
          <a:srgbClr val="00497E"/>
        </a:buClr>
        <a:buFont typeface="Arial" panose="020B0604020202020204" pitchFamily="34" charset="0"/>
        <a:buChar char="•"/>
        <a:defRPr sz="1400" kern="1200" baseline="0">
          <a:solidFill>
            <a:schemeClr val="tx1"/>
          </a:solidFill>
          <a:latin typeface="Brandon Text Medium" pitchFamily="34" charset="0"/>
          <a:ea typeface="+mn-ea"/>
          <a:cs typeface="+mn-cs"/>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3di for crisis management</a:t>
            </a:r>
          </a:p>
        </p:txBody>
      </p:sp>
      <p:sp>
        <p:nvSpPr>
          <p:cNvPr id="3" name="Text Placeholder 2"/>
          <p:cNvSpPr>
            <a:spLocks noGrp="1"/>
          </p:cNvSpPr>
          <p:nvPr>
            <p:ph type="body" sz="quarter" idx="13"/>
          </p:nvPr>
        </p:nvSpPr>
        <p:spPr/>
        <p:txBody>
          <a:bodyPr/>
          <a:lstStyle/>
          <a:p>
            <a:r>
              <a:rPr lang="en-GB" dirty="0"/>
              <a:t>Practical training</a:t>
            </a:r>
          </a:p>
        </p:txBody>
      </p:sp>
      <p:sp>
        <p:nvSpPr>
          <p:cNvPr id="4" name="Text Placeholder 3"/>
          <p:cNvSpPr>
            <a:spLocks noGrp="1"/>
          </p:cNvSpPr>
          <p:nvPr>
            <p:ph type="body" sz="quarter" idx="14"/>
          </p:nvPr>
        </p:nvSpPr>
        <p:spPr/>
        <p:txBody>
          <a:bodyPr/>
          <a:lstStyle/>
          <a:p>
            <a:r>
              <a:rPr lang="en-GB" dirty="0"/>
              <a:t>Ciska Overbeek, </a:t>
            </a:r>
            <a:r>
              <a:rPr lang="en-GB" dirty="0" err="1"/>
              <a:t>Nelen</a:t>
            </a:r>
            <a:r>
              <a:rPr lang="en-GB" dirty="0"/>
              <a:t> &amp; </a:t>
            </a:r>
            <a:r>
              <a:rPr lang="en-GB" dirty="0" err="1"/>
              <a:t>Schuurmans</a:t>
            </a:r>
            <a:endParaRPr lang="en-GB" dirty="0"/>
          </a:p>
        </p:txBody>
      </p:sp>
      <p:sp>
        <p:nvSpPr>
          <p:cNvPr id="5" name="Text Placeholder 4"/>
          <p:cNvSpPr>
            <a:spLocks noGrp="1"/>
          </p:cNvSpPr>
          <p:nvPr>
            <p:ph type="body" sz="quarter" idx="15"/>
          </p:nvPr>
        </p:nvSpPr>
        <p:spPr/>
        <p:txBody>
          <a:bodyPr/>
          <a:lstStyle/>
          <a:p>
            <a:r>
              <a:rPr lang="en-GB" dirty="0"/>
              <a:t>25</a:t>
            </a:r>
            <a:r>
              <a:rPr lang="en-GB" baseline="30000" dirty="0"/>
              <a:t>th</a:t>
            </a:r>
            <a:r>
              <a:rPr lang="en-GB" dirty="0"/>
              <a:t> of April 2018</a:t>
            </a:r>
          </a:p>
        </p:txBody>
      </p:sp>
      <p:pic>
        <p:nvPicPr>
          <p:cNvPr id="6" name="Afbeelding 5" descr="3Di_logo_website_2.jpg">
            <a:extLst>
              <a:ext uri="{FF2B5EF4-FFF2-40B4-BE49-F238E27FC236}">
                <a16:creationId xmlns:a16="http://schemas.microsoft.com/office/drawing/2014/main" id="{CCDFF5D5-19D8-441D-B835-4019A25963BC}"/>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163189" y="107273"/>
            <a:ext cx="1535570" cy="1463548"/>
          </a:xfrm>
          <a:prstGeom prst="rect">
            <a:avLst/>
          </a:prstGeom>
          <a:ln>
            <a:noFill/>
          </a:ln>
          <a:effectLst>
            <a:softEdge rad="112500"/>
          </a:effectLst>
        </p:spPr>
      </p:pic>
      <p:pic>
        <p:nvPicPr>
          <p:cNvPr id="7" name="Picture 11">
            <a:extLst>
              <a:ext uri="{FF2B5EF4-FFF2-40B4-BE49-F238E27FC236}">
                <a16:creationId xmlns:a16="http://schemas.microsoft.com/office/drawing/2014/main" id="{13197A3D-904D-4D43-A3E3-F7229A2EB699}"/>
              </a:ext>
            </a:extLst>
          </p:cNvPr>
          <p:cNvPicPr>
            <a:picLocks noChangeAspect="1"/>
          </p:cNvPicPr>
          <p:nvPr/>
        </p:nvPicPr>
        <p:blipFill>
          <a:blip r:embed="rId4"/>
          <a:stretch>
            <a:fillRect/>
          </a:stretch>
        </p:blipFill>
        <p:spPr>
          <a:xfrm>
            <a:off x="1889627" y="532295"/>
            <a:ext cx="1929484" cy="895222"/>
          </a:xfrm>
          <a:prstGeom prst="rect">
            <a:avLst/>
          </a:prstGeom>
        </p:spPr>
      </p:pic>
    </p:spTree>
    <p:extLst>
      <p:ext uri="{BB962C8B-B14F-4D97-AF65-F5344CB8AC3E}">
        <p14:creationId xmlns:p14="http://schemas.microsoft.com/office/powerpoint/2010/main" val="169490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10</a:t>
            </a:fld>
            <a:endParaRPr lang="fr-FR" dirty="0"/>
          </a:p>
        </p:txBody>
      </p:sp>
      <p:sp>
        <p:nvSpPr>
          <p:cNvPr id="4" name="Title 3"/>
          <p:cNvSpPr>
            <a:spLocks noGrp="1"/>
          </p:cNvSpPr>
          <p:nvPr>
            <p:ph type="title"/>
          </p:nvPr>
        </p:nvSpPr>
        <p:spPr/>
        <p:txBody>
          <a:bodyPr/>
          <a:lstStyle/>
          <a:p>
            <a:r>
              <a:rPr lang="en-GB" dirty="0"/>
              <a:t>Hands on: 3di portal</a:t>
            </a:r>
          </a:p>
        </p:txBody>
      </p:sp>
      <p:sp>
        <p:nvSpPr>
          <p:cNvPr id="5" name="Text Placeholder 4"/>
          <p:cNvSpPr>
            <a:spLocks noGrp="1"/>
          </p:cNvSpPr>
          <p:nvPr>
            <p:ph type="body" sz="quarter" idx="13"/>
          </p:nvPr>
        </p:nvSpPr>
        <p:spPr/>
        <p:txBody>
          <a:bodyPr/>
          <a:lstStyle/>
          <a:p>
            <a:r>
              <a:rPr lang="fr-FR" dirty="0"/>
              <a:t>3di.lizard.net</a:t>
            </a:r>
          </a:p>
          <a:p>
            <a:endParaRPr lang="en-GB" dirty="0"/>
          </a:p>
        </p:txBody>
      </p:sp>
      <p:sp>
        <p:nvSpPr>
          <p:cNvPr id="6" name="Text Placeholder 5"/>
          <p:cNvSpPr>
            <a:spLocks noGrp="1"/>
          </p:cNvSpPr>
          <p:nvPr>
            <p:ph type="body" sz="quarter" idx="14"/>
          </p:nvPr>
        </p:nvSpPr>
        <p:spPr/>
        <p:txBody>
          <a:bodyPr/>
          <a:lstStyle/>
          <a:p>
            <a:r>
              <a:rPr lang="en-GB" dirty="0"/>
              <a:t>Now try it for yourself! </a:t>
            </a:r>
          </a:p>
          <a:p>
            <a:endParaRPr lang="en-GB" dirty="0"/>
          </a:p>
          <a:p>
            <a:r>
              <a:rPr lang="en-GB" dirty="0"/>
              <a:t>Repeat the steps we did together</a:t>
            </a:r>
          </a:p>
          <a:p>
            <a:endParaRPr lang="en-GB" dirty="0"/>
          </a:p>
          <a:p>
            <a:r>
              <a:rPr lang="en-GB" dirty="0"/>
              <a:t>See how quickly you can flood the area</a:t>
            </a:r>
          </a:p>
          <a:p>
            <a:endParaRPr lang="en-GB" dirty="0"/>
          </a:p>
          <a:p>
            <a:r>
              <a:rPr lang="en-GB" dirty="0"/>
              <a:t>See which parts stay dry</a:t>
            </a:r>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Tree>
    <p:extLst>
      <p:ext uri="{BB962C8B-B14F-4D97-AF65-F5344CB8AC3E}">
        <p14:creationId xmlns:p14="http://schemas.microsoft.com/office/powerpoint/2010/main" val="42840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11</a:t>
            </a:fld>
            <a:endParaRPr lang="fr-FR" dirty="0"/>
          </a:p>
        </p:txBody>
      </p:sp>
      <p:sp>
        <p:nvSpPr>
          <p:cNvPr id="4" name="Title 3"/>
          <p:cNvSpPr>
            <a:spLocks noGrp="1"/>
          </p:cNvSpPr>
          <p:nvPr>
            <p:ph type="title"/>
          </p:nvPr>
        </p:nvSpPr>
        <p:spPr/>
        <p:txBody>
          <a:bodyPr/>
          <a:lstStyle/>
          <a:p>
            <a:r>
              <a:rPr lang="en-GB" dirty="0"/>
              <a:t>Results in lizard</a:t>
            </a:r>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DF9450C0-750D-462B-B630-9ABF5FF710A7}"/>
              </a:ext>
            </a:extLst>
          </p:cNvPr>
          <p:cNvSpPr>
            <a:spLocks noGrp="1"/>
          </p:cNvSpPr>
          <p:nvPr>
            <p:ph type="body" sz="quarter" idx="14"/>
          </p:nvPr>
        </p:nvSpPr>
        <p:spPr/>
        <p:txBody>
          <a:bodyPr/>
          <a:lstStyle/>
          <a:p>
            <a:endParaRPr lang="en-NL"/>
          </a:p>
        </p:txBody>
      </p:sp>
      <p:sp>
        <p:nvSpPr>
          <p:cNvPr id="11" name="Tijdelijke aanduiding voor tekst 10">
            <a:extLst>
              <a:ext uri="{FF2B5EF4-FFF2-40B4-BE49-F238E27FC236}">
                <a16:creationId xmlns:a16="http://schemas.microsoft.com/office/drawing/2014/main" id="{5C40BFBC-D30F-40CB-A97E-A3B7411671F8}"/>
              </a:ext>
            </a:extLst>
          </p:cNvPr>
          <p:cNvSpPr>
            <a:spLocks noGrp="1"/>
          </p:cNvSpPr>
          <p:nvPr>
            <p:ph type="body" sz="quarter" idx="13"/>
          </p:nvPr>
        </p:nvSpPr>
        <p:spPr/>
        <p:txBody>
          <a:bodyPr/>
          <a:lstStyle/>
          <a:p>
            <a:r>
              <a:rPr lang="en-US" dirty="0"/>
              <a:t>Demo.lizard.net/</a:t>
            </a:r>
            <a:r>
              <a:rPr lang="en-US" dirty="0" err="1"/>
              <a:t>en</a:t>
            </a:r>
            <a:endParaRPr lang="en-NL" dirty="0"/>
          </a:p>
        </p:txBody>
      </p:sp>
      <p:pic>
        <p:nvPicPr>
          <p:cNvPr id="12" name="Afbeelding 11">
            <a:extLst>
              <a:ext uri="{FF2B5EF4-FFF2-40B4-BE49-F238E27FC236}">
                <a16:creationId xmlns:a16="http://schemas.microsoft.com/office/drawing/2014/main" id="{E9793A7E-0D74-42CF-BF8C-1EA78D699ACD}"/>
              </a:ext>
            </a:extLst>
          </p:cNvPr>
          <p:cNvPicPr>
            <a:picLocks noChangeAspect="1"/>
          </p:cNvPicPr>
          <p:nvPr/>
        </p:nvPicPr>
        <p:blipFill>
          <a:blip r:embed="rId3"/>
          <a:stretch>
            <a:fillRect/>
          </a:stretch>
        </p:blipFill>
        <p:spPr>
          <a:xfrm>
            <a:off x="1684115" y="1323534"/>
            <a:ext cx="6663250" cy="3517780"/>
          </a:xfrm>
          <a:prstGeom prst="rect">
            <a:avLst/>
          </a:prstGeom>
        </p:spPr>
      </p:pic>
    </p:spTree>
    <p:extLst>
      <p:ext uri="{BB962C8B-B14F-4D97-AF65-F5344CB8AC3E}">
        <p14:creationId xmlns:p14="http://schemas.microsoft.com/office/powerpoint/2010/main" val="108660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12</a:t>
            </a:fld>
            <a:endParaRPr lang="fr-FR" dirty="0"/>
          </a:p>
        </p:txBody>
      </p:sp>
      <p:sp>
        <p:nvSpPr>
          <p:cNvPr id="4" name="Title 3"/>
          <p:cNvSpPr>
            <a:spLocks noGrp="1"/>
          </p:cNvSpPr>
          <p:nvPr>
            <p:ph type="title"/>
          </p:nvPr>
        </p:nvSpPr>
        <p:spPr/>
        <p:txBody>
          <a:bodyPr/>
          <a:lstStyle/>
          <a:p>
            <a:r>
              <a:rPr lang="en-GB" dirty="0"/>
              <a:t>Getting Results in </a:t>
            </a:r>
            <a:r>
              <a:rPr lang="en-GB" dirty="0" err="1"/>
              <a:t>socrates</a:t>
            </a:r>
            <a:endParaRPr lang="en-GB" dirty="0"/>
          </a:p>
        </p:txBody>
      </p:sp>
      <p:sp>
        <p:nvSpPr>
          <p:cNvPr id="5" name="Text Placeholder 4"/>
          <p:cNvSpPr>
            <a:spLocks noGrp="1"/>
          </p:cNvSpPr>
          <p:nvPr>
            <p:ph type="body" sz="quarter" idx="13"/>
          </p:nvPr>
        </p:nvSpPr>
        <p:spPr/>
        <p:txBody>
          <a:bodyPr/>
          <a:lstStyle/>
          <a:p>
            <a:endParaRPr lang="en-GB" dirty="0"/>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ECC88096-C6EA-46B0-99FF-35C6F87709D0}"/>
              </a:ext>
            </a:extLst>
          </p:cNvPr>
          <p:cNvSpPr>
            <a:spLocks noGrp="1"/>
          </p:cNvSpPr>
          <p:nvPr>
            <p:ph type="body" sz="quarter" idx="14"/>
          </p:nvPr>
        </p:nvSpPr>
        <p:spPr/>
        <p:txBody>
          <a:bodyPr>
            <a:normAutofit/>
          </a:bodyPr>
          <a:lstStyle/>
          <a:p>
            <a:r>
              <a:rPr lang="en-US" dirty="0"/>
              <a:t>In Trial1 not all practitioners have access to 3Di</a:t>
            </a:r>
          </a:p>
          <a:p>
            <a:endParaRPr lang="en-US" dirty="0"/>
          </a:p>
          <a:p>
            <a:r>
              <a:rPr lang="en-US" dirty="0"/>
              <a:t>Results will be shared through Socrates</a:t>
            </a:r>
          </a:p>
          <a:p>
            <a:pPr marL="571500" indent="-285750">
              <a:buFont typeface="Arial" panose="020B0604020202020204" pitchFamily="34" charset="0"/>
              <a:buChar char="•"/>
            </a:pPr>
            <a:r>
              <a:rPr lang="en-US" dirty="0"/>
              <a:t>Water arrival times</a:t>
            </a:r>
          </a:p>
          <a:p>
            <a:pPr marL="571500" indent="-285750">
              <a:buFont typeface="Arial" panose="020B0604020202020204" pitchFamily="34" charset="0"/>
              <a:buChar char="•"/>
            </a:pPr>
            <a:r>
              <a:rPr lang="en-US" dirty="0"/>
              <a:t>Water depth for different time steps after start of simulation</a:t>
            </a:r>
          </a:p>
        </p:txBody>
      </p:sp>
    </p:spTree>
    <p:extLst>
      <p:ext uri="{BB962C8B-B14F-4D97-AF65-F5344CB8AC3E}">
        <p14:creationId xmlns:p14="http://schemas.microsoft.com/office/powerpoint/2010/main" val="3985247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13</a:t>
            </a:fld>
            <a:endParaRPr lang="fr-FR" dirty="0"/>
          </a:p>
        </p:txBody>
      </p:sp>
      <p:sp>
        <p:nvSpPr>
          <p:cNvPr id="4" name="Title 3"/>
          <p:cNvSpPr>
            <a:spLocks noGrp="1"/>
          </p:cNvSpPr>
          <p:nvPr>
            <p:ph type="title"/>
          </p:nvPr>
        </p:nvSpPr>
        <p:spPr/>
        <p:txBody>
          <a:bodyPr/>
          <a:lstStyle/>
          <a:p>
            <a:r>
              <a:rPr lang="en-GB" dirty="0"/>
              <a:t>Wrap up</a:t>
            </a:r>
          </a:p>
        </p:txBody>
      </p:sp>
      <p:sp>
        <p:nvSpPr>
          <p:cNvPr id="5" name="Text Placeholder 4"/>
          <p:cNvSpPr>
            <a:spLocks noGrp="1"/>
          </p:cNvSpPr>
          <p:nvPr>
            <p:ph type="body" sz="quarter" idx="13"/>
          </p:nvPr>
        </p:nvSpPr>
        <p:spPr/>
        <p:txBody>
          <a:bodyPr/>
          <a:lstStyle/>
          <a:p>
            <a:endParaRPr lang="en-GB" dirty="0"/>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ECC88096-C6EA-46B0-99FF-35C6F87709D0}"/>
              </a:ext>
            </a:extLst>
          </p:cNvPr>
          <p:cNvSpPr>
            <a:spLocks noGrp="1"/>
          </p:cNvSpPr>
          <p:nvPr>
            <p:ph type="body" sz="quarter" idx="14"/>
          </p:nvPr>
        </p:nvSpPr>
        <p:spPr/>
        <p:txBody>
          <a:bodyPr>
            <a:normAutofit/>
          </a:bodyPr>
          <a:lstStyle/>
          <a:p>
            <a:r>
              <a:rPr lang="en-US" dirty="0"/>
              <a:t>3Di portal</a:t>
            </a:r>
          </a:p>
          <a:p>
            <a:pPr marL="571500" indent="-285750">
              <a:buFont typeface="Arial" panose="020B0604020202020204" pitchFamily="34" charset="0"/>
              <a:buChar char="•"/>
            </a:pPr>
            <a:r>
              <a:rPr lang="en-US" dirty="0"/>
              <a:t>Run simulation</a:t>
            </a:r>
          </a:p>
          <a:p>
            <a:pPr marL="571500" indent="-285750">
              <a:buFont typeface="Arial" panose="020B0604020202020204" pitchFamily="34" charset="0"/>
              <a:buChar char="•"/>
            </a:pPr>
            <a:r>
              <a:rPr lang="en-US" dirty="0"/>
              <a:t>Make scenario visual and interactive, stimulate communication and situational awareness</a:t>
            </a:r>
          </a:p>
          <a:p>
            <a:pPr marL="571500" indent="-285750">
              <a:buFont typeface="Arial" panose="020B0604020202020204" pitchFamily="34" charset="0"/>
              <a:buChar char="•"/>
            </a:pPr>
            <a:r>
              <a:rPr lang="en-US" dirty="0"/>
              <a:t>Process results</a:t>
            </a:r>
          </a:p>
          <a:p>
            <a:endParaRPr lang="en-US" dirty="0"/>
          </a:p>
          <a:p>
            <a:r>
              <a:rPr lang="en-US" dirty="0"/>
              <a:t>Lizard</a:t>
            </a:r>
          </a:p>
          <a:p>
            <a:pPr marL="571500" indent="-285750">
              <a:buFont typeface="Arial" panose="020B0604020202020204" pitchFamily="34" charset="0"/>
              <a:buChar char="•"/>
            </a:pPr>
            <a:r>
              <a:rPr lang="en-US" dirty="0"/>
              <a:t>Processed and evaluated results</a:t>
            </a:r>
          </a:p>
          <a:p>
            <a:pPr marL="571500" indent="-285750">
              <a:buFont typeface="Arial" panose="020B0604020202020204" pitchFamily="34" charset="0"/>
              <a:buChar char="•"/>
            </a:pPr>
            <a:r>
              <a:rPr lang="en-US" dirty="0"/>
              <a:t>Export </a:t>
            </a:r>
            <a:r>
              <a:rPr lang="en-US" dirty="0" err="1"/>
              <a:t>geotiffs</a:t>
            </a:r>
            <a:r>
              <a:rPr lang="en-US" dirty="0"/>
              <a:t> for arrival times and water depth</a:t>
            </a:r>
          </a:p>
          <a:p>
            <a:endParaRPr lang="en-US" dirty="0"/>
          </a:p>
          <a:p>
            <a:r>
              <a:rPr lang="en-US" dirty="0"/>
              <a:t>Socrates</a:t>
            </a:r>
          </a:p>
          <a:p>
            <a:pPr marL="571500" indent="-285750">
              <a:buFont typeface="Arial" panose="020B0604020202020204" pitchFamily="34" charset="0"/>
              <a:buChar char="•"/>
            </a:pPr>
            <a:r>
              <a:rPr lang="en-US" dirty="0"/>
              <a:t>Share 3Di results</a:t>
            </a:r>
          </a:p>
        </p:txBody>
      </p:sp>
    </p:spTree>
    <p:extLst>
      <p:ext uri="{BB962C8B-B14F-4D97-AF65-F5344CB8AC3E}">
        <p14:creationId xmlns:p14="http://schemas.microsoft.com/office/powerpoint/2010/main" val="212198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14</a:t>
            </a:fld>
            <a:endParaRPr lang="fr-FR" dirty="0"/>
          </a:p>
        </p:txBody>
      </p:sp>
      <p:sp>
        <p:nvSpPr>
          <p:cNvPr id="4" name="Title 3"/>
          <p:cNvSpPr>
            <a:spLocks noGrp="1"/>
          </p:cNvSpPr>
          <p:nvPr>
            <p:ph type="title"/>
          </p:nvPr>
        </p:nvSpPr>
        <p:spPr/>
        <p:txBody>
          <a:bodyPr/>
          <a:lstStyle/>
          <a:p>
            <a:r>
              <a:rPr lang="en-GB" dirty="0"/>
              <a:t>THIS IS A SLIDE TITLE</a:t>
            </a:r>
          </a:p>
        </p:txBody>
      </p:sp>
      <p:sp>
        <p:nvSpPr>
          <p:cNvPr id="5" name="Text Placeholder 4"/>
          <p:cNvSpPr>
            <a:spLocks noGrp="1"/>
          </p:cNvSpPr>
          <p:nvPr>
            <p:ph type="body" sz="quarter" idx="13"/>
          </p:nvPr>
        </p:nvSpPr>
        <p:spPr/>
        <p:txBody>
          <a:bodyPr/>
          <a:lstStyle/>
          <a:p>
            <a:r>
              <a:rPr lang="fr-FR" dirty="0"/>
              <a:t>THIS IS A SLIDE SUBTITLE</a:t>
            </a:r>
          </a:p>
          <a:p>
            <a:endParaRPr lang="en-GB" dirty="0"/>
          </a:p>
        </p:txBody>
      </p:sp>
      <p:sp>
        <p:nvSpPr>
          <p:cNvPr id="6" name="Text Placeholder 5"/>
          <p:cNvSpPr>
            <a:spLocks noGrp="1"/>
          </p:cNvSpPr>
          <p:nvPr>
            <p:ph type="body" sz="quarter" idx="14"/>
          </p:nvPr>
        </p:nvSpPr>
        <p:spPr/>
        <p:txBody>
          <a:bodyPr/>
          <a:lstStyle/>
          <a:p>
            <a:r>
              <a:rPr lang="en-GB" dirty="0"/>
              <a:t>Content of the slide</a:t>
            </a:r>
          </a:p>
          <a:p>
            <a:pPr lvl="1"/>
            <a:r>
              <a:rPr lang="en-GB" dirty="0"/>
              <a:t>Bullet point level 1</a:t>
            </a:r>
          </a:p>
          <a:p>
            <a:pPr lvl="2"/>
            <a:r>
              <a:rPr lang="en-GB" dirty="0"/>
              <a:t>Bullet point level 2</a:t>
            </a:r>
          </a:p>
          <a:p>
            <a:pPr lvl="3"/>
            <a:r>
              <a:rPr lang="en-GB" dirty="0"/>
              <a:t>Bullet point level 3</a:t>
            </a:r>
          </a:p>
          <a:p>
            <a:pPr lvl="4"/>
            <a:r>
              <a:rPr lang="en-GB" dirty="0"/>
              <a:t>Bullet point level 4</a:t>
            </a:r>
          </a:p>
        </p:txBody>
      </p:sp>
      <p:pic>
        <p:nvPicPr>
          <p:cNvPr id="7" name="Afbeelding 5" descr="3Di_logo_website_2.jpg">
            <a:extLst>
              <a:ext uri="{FF2B5EF4-FFF2-40B4-BE49-F238E27FC236}">
                <a16:creationId xmlns:a16="http://schemas.microsoft.com/office/drawing/2014/main" id="{7DDD85F9-8783-44B7-92E2-A6EFD588680E}"/>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Tree>
    <p:extLst>
      <p:ext uri="{BB962C8B-B14F-4D97-AF65-F5344CB8AC3E}">
        <p14:creationId xmlns:p14="http://schemas.microsoft.com/office/powerpoint/2010/main" val="273303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5" descr="3Di_logo_website_2.jpg">
            <a:extLst>
              <a:ext uri="{FF2B5EF4-FFF2-40B4-BE49-F238E27FC236}">
                <a16:creationId xmlns:a16="http://schemas.microsoft.com/office/drawing/2014/main" id="{0ED727DB-AE78-48A6-847B-D3067D78AF82}"/>
              </a:ext>
            </a:extLst>
          </p:cNvPr>
          <p:cNvPicPr>
            <a:picLocks noChangeAspect="1"/>
          </p:cNvPicPr>
          <p:nvPr/>
        </p:nvPicPr>
        <p:blipFill rotWithShape="1">
          <a:blip r:embed="rId2">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Tree>
    <p:extLst>
      <p:ext uri="{BB962C8B-B14F-4D97-AF65-F5344CB8AC3E}">
        <p14:creationId xmlns:p14="http://schemas.microsoft.com/office/powerpoint/2010/main" val="305675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13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2</a:t>
            </a:fld>
            <a:endParaRPr lang="fr-FR" dirty="0"/>
          </a:p>
        </p:txBody>
      </p:sp>
      <p:sp>
        <p:nvSpPr>
          <p:cNvPr id="4" name="Title 3"/>
          <p:cNvSpPr>
            <a:spLocks noGrp="1"/>
          </p:cNvSpPr>
          <p:nvPr>
            <p:ph type="title"/>
          </p:nvPr>
        </p:nvSpPr>
        <p:spPr/>
        <p:txBody>
          <a:bodyPr/>
          <a:lstStyle/>
          <a:p>
            <a:r>
              <a:rPr lang="en-GB" dirty="0"/>
              <a:t>A flood scenario (movie)</a:t>
            </a:r>
          </a:p>
        </p:txBody>
      </p:sp>
      <p:pic>
        <p:nvPicPr>
          <p:cNvPr id="7" name="25CC5D5">
            <a:hlinkClick r:id="" action="ppaction://media"/>
            <a:extLst>
              <a:ext uri="{FF2B5EF4-FFF2-40B4-BE49-F238E27FC236}">
                <a16:creationId xmlns:a16="http://schemas.microsoft.com/office/drawing/2014/main" id="{DEDD5243-E04C-4E24-AA86-5CCA6ED2B1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8242" y="1340713"/>
            <a:ext cx="6298609" cy="3336296"/>
          </a:xfrm>
          <a:prstGeom prst="rect">
            <a:avLst/>
          </a:prstGeom>
        </p:spPr>
      </p:pic>
      <p:pic>
        <p:nvPicPr>
          <p:cNvPr id="8" name="Afbeelding 5" descr="3Di_logo_website_2.jpg">
            <a:extLst>
              <a:ext uri="{FF2B5EF4-FFF2-40B4-BE49-F238E27FC236}">
                <a16:creationId xmlns:a16="http://schemas.microsoft.com/office/drawing/2014/main" id="{5CCEC137-863D-4B1F-90EC-9276F61037B1}"/>
              </a:ext>
            </a:extLst>
          </p:cNvPr>
          <p:cNvPicPr>
            <a:picLocks noChangeAspect="1"/>
          </p:cNvPicPr>
          <p:nvPr/>
        </p:nvPicPr>
        <p:blipFill rotWithShape="1">
          <a:blip r:embed="rId6">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10" name="Tijdelijke aanduiding voor tekst 9">
            <a:extLst>
              <a:ext uri="{FF2B5EF4-FFF2-40B4-BE49-F238E27FC236}">
                <a16:creationId xmlns:a16="http://schemas.microsoft.com/office/drawing/2014/main" id="{8F81A5BF-9089-40E6-82DD-723247FD95EE}"/>
              </a:ext>
            </a:extLst>
          </p:cNvPr>
          <p:cNvSpPr>
            <a:spLocks noGrp="1"/>
          </p:cNvSpPr>
          <p:nvPr>
            <p:ph type="body" sz="quarter" idx="13"/>
          </p:nvPr>
        </p:nvSpPr>
        <p:spPr/>
        <p:txBody>
          <a:bodyPr/>
          <a:lstStyle/>
          <a:p>
            <a:endParaRPr lang="en-NL"/>
          </a:p>
        </p:txBody>
      </p:sp>
      <p:sp>
        <p:nvSpPr>
          <p:cNvPr id="12" name="Tijdelijke aanduiding voor tekst 11">
            <a:extLst>
              <a:ext uri="{FF2B5EF4-FFF2-40B4-BE49-F238E27FC236}">
                <a16:creationId xmlns:a16="http://schemas.microsoft.com/office/drawing/2014/main" id="{7E870B0F-B139-4C7C-8CB2-F6F796FB86D6}"/>
              </a:ext>
            </a:extLst>
          </p:cNvPr>
          <p:cNvSpPr>
            <a:spLocks noGrp="1"/>
          </p:cNvSpPr>
          <p:nvPr>
            <p:ph type="body" sz="quarter" idx="14"/>
          </p:nvPr>
        </p:nvSpPr>
        <p:spPr/>
        <p:txBody>
          <a:bodyPr/>
          <a:lstStyle/>
          <a:p>
            <a:endParaRPr lang="en-NL"/>
          </a:p>
        </p:txBody>
      </p:sp>
    </p:spTree>
    <p:extLst>
      <p:ext uri="{BB962C8B-B14F-4D97-AF65-F5344CB8AC3E}">
        <p14:creationId xmlns:p14="http://schemas.microsoft.com/office/powerpoint/2010/main" val="1654128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3</a:t>
            </a:fld>
            <a:endParaRPr lang="fr-FR" dirty="0"/>
          </a:p>
        </p:txBody>
      </p:sp>
      <p:sp>
        <p:nvSpPr>
          <p:cNvPr id="4" name="Title 3"/>
          <p:cNvSpPr>
            <a:spLocks noGrp="1"/>
          </p:cNvSpPr>
          <p:nvPr>
            <p:ph type="title"/>
          </p:nvPr>
        </p:nvSpPr>
        <p:spPr/>
        <p:txBody>
          <a:bodyPr/>
          <a:lstStyle/>
          <a:p>
            <a:r>
              <a:rPr lang="en-GB" dirty="0"/>
              <a:t>Goal of 3di practical training</a:t>
            </a:r>
          </a:p>
        </p:txBody>
      </p:sp>
      <p:sp>
        <p:nvSpPr>
          <p:cNvPr id="6" name="Text Placeholder 5"/>
          <p:cNvSpPr>
            <a:spLocks noGrp="1"/>
          </p:cNvSpPr>
          <p:nvPr>
            <p:ph type="body" sz="quarter" idx="14"/>
          </p:nvPr>
        </p:nvSpPr>
        <p:spPr/>
        <p:txBody>
          <a:bodyPr/>
          <a:lstStyle/>
          <a:p>
            <a:r>
              <a:rPr lang="en-GB" dirty="0"/>
              <a:t>To get an overview of 3Di</a:t>
            </a:r>
          </a:p>
          <a:p>
            <a:endParaRPr lang="en-GB" dirty="0"/>
          </a:p>
          <a:p>
            <a:r>
              <a:rPr lang="en-GB" dirty="0"/>
              <a:t>To understand the possibilities of the 3Di portal for setting up a scenario</a:t>
            </a:r>
          </a:p>
          <a:p>
            <a:endParaRPr lang="en-GB" dirty="0"/>
          </a:p>
          <a:p>
            <a:r>
              <a:rPr lang="en-GB" dirty="0"/>
              <a:t>To get an overview of possible 3Di results</a:t>
            </a:r>
          </a:p>
          <a:p>
            <a:endParaRPr lang="en-GB" dirty="0"/>
          </a:p>
          <a:p>
            <a:r>
              <a:rPr lang="en-GB" dirty="0"/>
              <a:t>To get an overview of the connection between 3Di and Socrates</a:t>
            </a:r>
          </a:p>
          <a:p>
            <a:endParaRPr lang="en-GB" dirty="0"/>
          </a:p>
        </p:txBody>
      </p:sp>
      <p:pic>
        <p:nvPicPr>
          <p:cNvPr id="7" name="Afbeelding 5" descr="3Di_logo_website_2.jpg">
            <a:extLst>
              <a:ext uri="{FF2B5EF4-FFF2-40B4-BE49-F238E27FC236}">
                <a16:creationId xmlns:a16="http://schemas.microsoft.com/office/drawing/2014/main" id="{FAAFE458-6997-4785-926B-9712654139E6}"/>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E7F13A13-0F4D-461E-A1FB-AB1C73FAFAFB}"/>
              </a:ext>
            </a:extLst>
          </p:cNvPr>
          <p:cNvSpPr>
            <a:spLocks noGrp="1"/>
          </p:cNvSpPr>
          <p:nvPr>
            <p:ph type="body" sz="quarter" idx="13"/>
          </p:nvPr>
        </p:nvSpPr>
        <p:spPr/>
        <p:txBody>
          <a:bodyPr/>
          <a:lstStyle/>
          <a:p>
            <a:endParaRPr lang="en-NL"/>
          </a:p>
        </p:txBody>
      </p:sp>
    </p:spTree>
    <p:extLst>
      <p:ext uri="{BB962C8B-B14F-4D97-AF65-F5344CB8AC3E}">
        <p14:creationId xmlns:p14="http://schemas.microsoft.com/office/powerpoint/2010/main" val="2831624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4</a:t>
            </a:fld>
            <a:endParaRPr lang="fr-FR" dirty="0"/>
          </a:p>
        </p:txBody>
      </p:sp>
      <p:sp>
        <p:nvSpPr>
          <p:cNvPr id="4" name="Title 3"/>
          <p:cNvSpPr>
            <a:spLocks noGrp="1"/>
          </p:cNvSpPr>
          <p:nvPr>
            <p:ph type="title"/>
          </p:nvPr>
        </p:nvSpPr>
        <p:spPr/>
        <p:txBody>
          <a:bodyPr/>
          <a:lstStyle/>
          <a:p>
            <a:r>
              <a:rPr lang="en-GB" dirty="0"/>
              <a:t>terminology</a:t>
            </a:r>
          </a:p>
        </p:txBody>
      </p:sp>
      <p:sp>
        <p:nvSpPr>
          <p:cNvPr id="6" name="Text Placeholder 5"/>
          <p:cNvSpPr>
            <a:spLocks noGrp="1"/>
          </p:cNvSpPr>
          <p:nvPr>
            <p:ph type="body" sz="quarter" idx="14"/>
          </p:nvPr>
        </p:nvSpPr>
        <p:spPr/>
        <p:txBody>
          <a:bodyPr/>
          <a:lstStyle/>
          <a:p>
            <a:r>
              <a:rPr lang="en-GB" dirty="0"/>
              <a:t>Breach and levee:</a:t>
            </a:r>
          </a:p>
        </p:txBody>
      </p:sp>
      <p:pic>
        <p:nvPicPr>
          <p:cNvPr id="7" name="Afbeelding 5" descr="3Di_logo_website_2.jpg">
            <a:extLst>
              <a:ext uri="{FF2B5EF4-FFF2-40B4-BE49-F238E27FC236}">
                <a16:creationId xmlns:a16="http://schemas.microsoft.com/office/drawing/2014/main" id="{FAAFE458-6997-4785-926B-9712654139E6}"/>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E7F13A13-0F4D-461E-A1FB-AB1C73FAFAFB}"/>
              </a:ext>
            </a:extLst>
          </p:cNvPr>
          <p:cNvSpPr>
            <a:spLocks noGrp="1"/>
          </p:cNvSpPr>
          <p:nvPr>
            <p:ph type="body" sz="quarter" idx="13"/>
          </p:nvPr>
        </p:nvSpPr>
        <p:spPr/>
        <p:txBody>
          <a:bodyPr/>
          <a:lstStyle/>
          <a:p>
            <a:endParaRPr lang="en-NL"/>
          </a:p>
        </p:txBody>
      </p:sp>
      <p:pic>
        <p:nvPicPr>
          <p:cNvPr id="1026" name="Picture 2" descr="https://www.kelownanow.com/files/dam_breach_1_.JPG">
            <a:extLst>
              <a:ext uri="{FF2B5EF4-FFF2-40B4-BE49-F238E27FC236}">
                <a16:creationId xmlns:a16="http://schemas.microsoft.com/office/drawing/2014/main" id="{FDE9E54A-B7C8-47D7-9691-A416F6A11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061" y="1681160"/>
            <a:ext cx="4842314" cy="27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94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5</a:t>
            </a:fld>
            <a:endParaRPr lang="fr-FR" dirty="0"/>
          </a:p>
        </p:txBody>
      </p:sp>
      <p:sp>
        <p:nvSpPr>
          <p:cNvPr id="4" name="Title 3"/>
          <p:cNvSpPr>
            <a:spLocks noGrp="1"/>
          </p:cNvSpPr>
          <p:nvPr>
            <p:ph type="title"/>
          </p:nvPr>
        </p:nvSpPr>
        <p:spPr>
          <a:xfrm>
            <a:off x="443039" y="135466"/>
            <a:ext cx="6758991" cy="963136"/>
          </a:xfrm>
        </p:spPr>
        <p:txBody>
          <a:bodyPr>
            <a:normAutofit/>
          </a:bodyPr>
          <a:lstStyle/>
          <a:p>
            <a:r>
              <a:rPr lang="en-GB" dirty="0"/>
              <a:t>A water simulation model to bridge the gap between specialists and stakeholders</a:t>
            </a:r>
          </a:p>
        </p:txBody>
      </p:sp>
      <p:pic>
        <p:nvPicPr>
          <p:cNvPr id="7" name="Afbeelding 5" descr="3Di_logo_website_2.jpg">
            <a:extLst>
              <a:ext uri="{FF2B5EF4-FFF2-40B4-BE49-F238E27FC236}">
                <a16:creationId xmlns:a16="http://schemas.microsoft.com/office/drawing/2014/main" id="{954D7E6C-8D5B-4B22-B04B-595047075942}"/>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pic>
        <p:nvPicPr>
          <p:cNvPr id="8" name="Picture 16">
            <a:extLst>
              <a:ext uri="{FF2B5EF4-FFF2-40B4-BE49-F238E27FC236}">
                <a16:creationId xmlns:a16="http://schemas.microsoft.com/office/drawing/2014/main" id="{0D6F4227-5202-4417-860A-310AC46C4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00" y="1860819"/>
            <a:ext cx="3577362" cy="2169875"/>
          </a:xfrm>
          <a:prstGeom prst="rect">
            <a:avLst/>
          </a:prstGeom>
          <a:effectLst>
            <a:outerShdw blurRad="50800" dist="38100" dir="2700000" algn="tl" rotWithShape="0">
              <a:prstClr val="black">
                <a:alpha val="40000"/>
              </a:prstClr>
            </a:outerShdw>
          </a:effectLst>
        </p:spPr>
      </p:pic>
      <p:pic>
        <p:nvPicPr>
          <p:cNvPr id="9" name="Afbeelding 1" descr="figuur 1.tiff">
            <a:extLst>
              <a:ext uri="{FF2B5EF4-FFF2-40B4-BE49-F238E27FC236}">
                <a16:creationId xmlns:a16="http://schemas.microsoft.com/office/drawing/2014/main" id="{F37D04BF-8FFC-4DCD-819B-D06955D30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7570" y="1875023"/>
            <a:ext cx="3657430" cy="2169875"/>
          </a:xfrm>
          <a:prstGeom prst="rect">
            <a:avLst/>
          </a:prstGeom>
        </p:spPr>
      </p:pic>
      <p:sp>
        <p:nvSpPr>
          <p:cNvPr id="11" name="Tijdelijke aanduiding voor tekst 10">
            <a:extLst>
              <a:ext uri="{FF2B5EF4-FFF2-40B4-BE49-F238E27FC236}">
                <a16:creationId xmlns:a16="http://schemas.microsoft.com/office/drawing/2014/main" id="{ED20BDEB-6F53-4A5F-98F7-63D223AF7FBB}"/>
              </a:ext>
            </a:extLst>
          </p:cNvPr>
          <p:cNvSpPr>
            <a:spLocks noGrp="1"/>
          </p:cNvSpPr>
          <p:nvPr>
            <p:ph type="body" sz="quarter" idx="13"/>
          </p:nvPr>
        </p:nvSpPr>
        <p:spPr/>
        <p:txBody>
          <a:bodyPr/>
          <a:lstStyle/>
          <a:p>
            <a:endParaRPr lang="en-NL"/>
          </a:p>
        </p:txBody>
      </p:sp>
      <p:sp>
        <p:nvSpPr>
          <p:cNvPr id="13" name="Tijdelijke aanduiding voor tekst 12">
            <a:extLst>
              <a:ext uri="{FF2B5EF4-FFF2-40B4-BE49-F238E27FC236}">
                <a16:creationId xmlns:a16="http://schemas.microsoft.com/office/drawing/2014/main" id="{4BB2EA91-B53F-4432-9B2A-74C8ECCED55B}"/>
              </a:ext>
            </a:extLst>
          </p:cNvPr>
          <p:cNvSpPr>
            <a:spLocks noGrp="1"/>
          </p:cNvSpPr>
          <p:nvPr>
            <p:ph type="body" sz="quarter" idx="14"/>
          </p:nvPr>
        </p:nvSpPr>
        <p:spPr/>
        <p:txBody>
          <a:bodyPr/>
          <a:lstStyle/>
          <a:p>
            <a:endParaRPr lang="en-NL"/>
          </a:p>
        </p:txBody>
      </p:sp>
    </p:spTree>
    <p:extLst>
      <p:ext uri="{BB962C8B-B14F-4D97-AF65-F5344CB8AC3E}">
        <p14:creationId xmlns:p14="http://schemas.microsoft.com/office/powerpoint/2010/main" val="250840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6</a:t>
            </a:fld>
            <a:endParaRPr lang="fr-FR" dirty="0"/>
          </a:p>
        </p:txBody>
      </p:sp>
      <p:sp>
        <p:nvSpPr>
          <p:cNvPr id="4" name="Title 3"/>
          <p:cNvSpPr>
            <a:spLocks noGrp="1"/>
          </p:cNvSpPr>
          <p:nvPr>
            <p:ph type="title"/>
          </p:nvPr>
        </p:nvSpPr>
        <p:spPr/>
        <p:txBody>
          <a:bodyPr/>
          <a:lstStyle/>
          <a:p>
            <a:r>
              <a:rPr lang="en-GB" dirty="0"/>
              <a:t>Role of 3Di</a:t>
            </a:r>
          </a:p>
        </p:txBody>
      </p:sp>
      <p:sp>
        <p:nvSpPr>
          <p:cNvPr id="6" name="Text Placeholder 5"/>
          <p:cNvSpPr>
            <a:spLocks noGrp="1"/>
          </p:cNvSpPr>
          <p:nvPr>
            <p:ph type="body" sz="quarter" idx="14"/>
          </p:nvPr>
        </p:nvSpPr>
        <p:spPr/>
        <p:txBody>
          <a:bodyPr/>
          <a:lstStyle/>
          <a:p>
            <a:r>
              <a:rPr lang="en-GB" dirty="0"/>
              <a:t>Risk assessment</a:t>
            </a:r>
          </a:p>
          <a:p>
            <a:endParaRPr lang="en-GB" dirty="0"/>
          </a:p>
          <a:p>
            <a:r>
              <a:rPr lang="en-GB" dirty="0"/>
              <a:t>Raise awareness and situational awareness among all stakeholders</a:t>
            </a:r>
          </a:p>
          <a:p>
            <a:endParaRPr lang="en-GB" dirty="0"/>
          </a:p>
          <a:p>
            <a:r>
              <a:rPr lang="en-GB" dirty="0"/>
              <a:t>Stimulate to get all knowledge and experience to come at the table</a:t>
            </a:r>
          </a:p>
          <a:p>
            <a:endParaRPr lang="en-GB" dirty="0"/>
          </a:p>
          <a:p>
            <a:r>
              <a:rPr lang="en-GB" dirty="0"/>
              <a:t>Optioneering for mitigation/response and recovery measures</a:t>
            </a:r>
          </a:p>
          <a:p>
            <a:endParaRPr lang="en-GB" dirty="0"/>
          </a:p>
        </p:txBody>
      </p:sp>
      <p:pic>
        <p:nvPicPr>
          <p:cNvPr id="7" name="Afbeelding 5" descr="3Di_logo_website_2.jpg">
            <a:extLst>
              <a:ext uri="{FF2B5EF4-FFF2-40B4-BE49-F238E27FC236}">
                <a16:creationId xmlns:a16="http://schemas.microsoft.com/office/drawing/2014/main" id="{90DC7E47-A9DC-4938-AC9A-0DDF479076A8}"/>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pic>
        <p:nvPicPr>
          <p:cNvPr id="8" name="Picture 6">
            <a:extLst>
              <a:ext uri="{FF2B5EF4-FFF2-40B4-BE49-F238E27FC236}">
                <a16:creationId xmlns:a16="http://schemas.microsoft.com/office/drawing/2014/main" id="{FAFA24E1-535D-4C42-A25D-3DB6DE0B49DC}"/>
              </a:ext>
            </a:extLst>
          </p:cNvPr>
          <p:cNvPicPr>
            <a:picLocks noChangeAspect="1"/>
          </p:cNvPicPr>
          <p:nvPr/>
        </p:nvPicPr>
        <p:blipFill>
          <a:blip r:embed="rId4"/>
          <a:stretch>
            <a:fillRect/>
          </a:stretch>
        </p:blipFill>
        <p:spPr>
          <a:xfrm>
            <a:off x="6074115" y="2960689"/>
            <a:ext cx="2846805" cy="1737309"/>
          </a:xfrm>
          <a:prstGeom prst="rect">
            <a:avLst/>
          </a:prstGeom>
        </p:spPr>
      </p:pic>
      <p:pic>
        <p:nvPicPr>
          <p:cNvPr id="9" name="Picture 9">
            <a:extLst>
              <a:ext uri="{FF2B5EF4-FFF2-40B4-BE49-F238E27FC236}">
                <a16:creationId xmlns:a16="http://schemas.microsoft.com/office/drawing/2014/main" id="{6FEC86E2-06F1-456A-B8A9-03B9192A1CF7}"/>
              </a:ext>
            </a:extLst>
          </p:cNvPr>
          <p:cNvPicPr>
            <a:picLocks noChangeAspect="1"/>
          </p:cNvPicPr>
          <p:nvPr/>
        </p:nvPicPr>
        <p:blipFill>
          <a:blip r:embed="rId5"/>
          <a:stretch>
            <a:fillRect/>
          </a:stretch>
        </p:blipFill>
        <p:spPr>
          <a:xfrm>
            <a:off x="6074116" y="1281221"/>
            <a:ext cx="2846805" cy="1475268"/>
          </a:xfrm>
          <a:prstGeom prst="rect">
            <a:avLst/>
          </a:prstGeom>
        </p:spPr>
      </p:pic>
      <p:sp>
        <p:nvSpPr>
          <p:cNvPr id="11" name="Tijdelijke aanduiding voor tekst 10">
            <a:extLst>
              <a:ext uri="{FF2B5EF4-FFF2-40B4-BE49-F238E27FC236}">
                <a16:creationId xmlns:a16="http://schemas.microsoft.com/office/drawing/2014/main" id="{D1F723EE-CB94-468A-A2D2-0D14467FDCA2}"/>
              </a:ext>
            </a:extLst>
          </p:cNvPr>
          <p:cNvSpPr>
            <a:spLocks noGrp="1"/>
          </p:cNvSpPr>
          <p:nvPr>
            <p:ph type="body" sz="quarter" idx="13"/>
          </p:nvPr>
        </p:nvSpPr>
        <p:spPr/>
        <p:txBody>
          <a:bodyPr/>
          <a:lstStyle/>
          <a:p>
            <a:endParaRPr lang="en-NL"/>
          </a:p>
        </p:txBody>
      </p:sp>
    </p:spTree>
    <p:extLst>
      <p:ext uri="{BB962C8B-B14F-4D97-AF65-F5344CB8AC3E}">
        <p14:creationId xmlns:p14="http://schemas.microsoft.com/office/powerpoint/2010/main" val="318402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5" descr="3Di_logo_website_2.jpg">
            <a:extLst>
              <a:ext uri="{FF2B5EF4-FFF2-40B4-BE49-F238E27FC236}">
                <a16:creationId xmlns:a16="http://schemas.microsoft.com/office/drawing/2014/main" id="{CB7A551F-5807-464E-9362-6DDBADD9DBED}"/>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7</a:t>
            </a:fld>
            <a:endParaRPr lang="fr-FR" dirty="0"/>
          </a:p>
        </p:txBody>
      </p:sp>
      <p:sp>
        <p:nvSpPr>
          <p:cNvPr id="4" name="Title 3"/>
          <p:cNvSpPr>
            <a:spLocks noGrp="1"/>
          </p:cNvSpPr>
          <p:nvPr>
            <p:ph type="title"/>
          </p:nvPr>
        </p:nvSpPr>
        <p:spPr/>
        <p:txBody>
          <a:bodyPr/>
          <a:lstStyle/>
          <a:p>
            <a:r>
              <a:rPr lang="en-GB" dirty="0"/>
              <a:t>How to use 3Di?</a:t>
            </a:r>
          </a:p>
        </p:txBody>
      </p:sp>
      <p:sp>
        <p:nvSpPr>
          <p:cNvPr id="9" name="Tijdelijke aanduiding voor tekst 8">
            <a:extLst>
              <a:ext uri="{FF2B5EF4-FFF2-40B4-BE49-F238E27FC236}">
                <a16:creationId xmlns:a16="http://schemas.microsoft.com/office/drawing/2014/main" id="{1D5F663A-1652-4130-947B-0238C61343CC}"/>
              </a:ext>
            </a:extLst>
          </p:cNvPr>
          <p:cNvSpPr>
            <a:spLocks noGrp="1"/>
          </p:cNvSpPr>
          <p:nvPr>
            <p:ph type="body" sz="quarter" idx="13"/>
          </p:nvPr>
        </p:nvSpPr>
        <p:spPr/>
        <p:txBody>
          <a:bodyPr/>
          <a:lstStyle/>
          <a:p>
            <a:endParaRPr lang="en-NL"/>
          </a:p>
        </p:txBody>
      </p:sp>
      <p:sp>
        <p:nvSpPr>
          <p:cNvPr id="11" name="Tijdelijke aanduiding voor tekst 10">
            <a:extLst>
              <a:ext uri="{FF2B5EF4-FFF2-40B4-BE49-F238E27FC236}">
                <a16:creationId xmlns:a16="http://schemas.microsoft.com/office/drawing/2014/main" id="{2EF2278B-3CB7-4708-930E-36692A176372}"/>
              </a:ext>
            </a:extLst>
          </p:cNvPr>
          <p:cNvSpPr>
            <a:spLocks noGrp="1"/>
          </p:cNvSpPr>
          <p:nvPr>
            <p:ph type="body" sz="quarter" idx="14"/>
          </p:nvPr>
        </p:nvSpPr>
        <p:spPr/>
        <p:txBody>
          <a:bodyPr/>
          <a:lstStyle/>
          <a:p>
            <a:endParaRPr lang="en-NL" dirty="0"/>
          </a:p>
        </p:txBody>
      </p:sp>
      <p:sp>
        <p:nvSpPr>
          <p:cNvPr id="12" name="Right Arrow 3">
            <a:extLst>
              <a:ext uri="{FF2B5EF4-FFF2-40B4-BE49-F238E27FC236}">
                <a16:creationId xmlns:a16="http://schemas.microsoft.com/office/drawing/2014/main" id="{3CD52268-DE19-40E6-B4F7-9009F4BAACEF}"/>
              </a:ext>
            </a:extLst>
          </p:cNvPr>
          <p:cNvSpPr/>
          <p:nvPr/>
        </p:nvSpPr>
        <p:spPr>
          <a:xfrm>
            <a:off x="2023361" y="2589785"/>
            <a:ext cx="781394" cy="542688"/>
          </a:xfrm>
          <a:prstGeom prst="rightArrow">
            <a:avLst/>
          </a:prstGeom>
          <a:solidFill>
            <a:srgbClr val="00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Picture 5">
            <a:extLst>
              <a:ext uri="{FF2B5EF4-FFF2-40B4-BE49-F238E27FC236}">
                <a16:creationId xmlns:a16="http://schemas.microsoft.com/office/drawing/2014/main" id="{C431CDA2-AB1D-44E2-9408-13277158E82F}"/>
              </a:ext>
            </a:extLst>
          </p:cNvPr>
          <p:cNvPicPr>
            <a:picLocks noChangeAspect="1"/>
          </p:cNvPicPr>
          <p:nvPr/>
        </p:nvPicPr>
        <p:blipFill>
          <a:blip r:embed="rId4"/>
          <a:stretch>
            <a:fillRect/>
          </a:stretch>
        </p:blipFill>
        <p:spPr>
          <a:xfrm>
            <a:off x="917299" y="3077585"/>
            <a:ext cx="849143" cy="849143"/>
          </a:xfrm>
          <a:prstGeom prst="rect">
            <a:avLst/>
          </a:prstGeom>
        </p:spPr>
      </p:pic>
      <p:pic>
        <p:nvPicPr>
          <p:cNvPr id="14" name="Afbeelding 5" descr="3Di_logo_website_2.jpg">
            <a:extLst>
              <a:ext uri="{FF2B5EF4-FFF2-40B4-BE49-F238E27FC236}">
                <a16:creationId xmlns:a16="http://schemas.microsoft.com/office/drawing/2014/main" id="{AD602CB9-1E76-42E3-9C18-D1D2D0AEBFB5}"/>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2964026" y="2968097"/>
            <a:ext cx="1120679" cy="1068116"/>
          </a:xfrm>
          <a:prstGeom prst="rect">
            <a:avLst/>
          </a:prstGeom>
          <a:ln>
            <a:noFill/>
          </a:ln>
          <a:effectLst>
            <a:softEdge rad="112500"/>
          </a:effectLst>
        </p:spPr>
      </p:pic>
      <p:sp>
        <p:nvSpPr>
          <p:cNvPr id="15" name="Right Arrow 12">
            <a:extLst>
              <a:ext uri="{FF2B5EF4-FFF2-40B4-BE49-F238E27FC236}">
                <a16:creationId xmlns:a16="http://schemas.microsoft.com/office/drawing/2014/main" id="{93BECEDF-87BD-4778-82F7-1056149E831B}"/>
              </a:ext>
            </a:extLst>
          </p:cNvPr>
          <p:cNvSpPr/>
          <p:nvPr/>
        </p:nvSpPr>
        <p:spPr>
          <a:xfrm>
            <a:off x="5248534" y="2589785"/>
            <a:ext cx="781394" cy="542688"/>
          </a:xfrm>
          <a:prstGeom prst="rightArrow">
            <a:avLst/>
          </a:prstGeom>
          <a:solidFill>
            <a:srgbClr val="00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6" name="Picture 13">
            <a:extLst>
              <a:ext uri="{FF2B5EF4-FFF2-40B4-BE49-F238E27FC236}">
                <a16:creationId xmlns:a16="http://schemas.microsoft.com/office/drawing/2014/main" id="{4632DB93-08A1-4E4F-A19C-66ED4BC6C9F3}"/>
              </a:ext>
            </a:extLst>
          </p:cNvPr>
          <p:cNvPicPr>
            <a:picLocks noChangeAspect="1"/>
          </p:cNvPicPr>
          <p:nvPr/>
        </p:nvPicPr>
        <p:blipFill>
          <a:blip r:embed="rId5"/>
          <a:stretch>
            <a:fillRect/>
          </a:stretch>
        </p:blipFill>
        <p:spPr>
          <a:xfrm>
            <a:off x="4202516" y="3088083"/>
            <a:ext cx="838645" cy="838645"/>
          </a:xfrm>
          <a:prstGeom prst="rect">
            <a:avLst/>
          </a:prstGeom>
        </p:spPr>
      </p:pic>
      <p:pic>
        <p:nvPicPr>
          <p:cNvPr id="17" name="Picture 15">
            <a:extLst>
              <a:ext uri="{FF2B5EF4-FFF2-40B4-BE49-F238E27FC236}">
                <a16:creationId xmlns:a16="http://schemas.microsoft.com/office/drawing/2014/main" id="{E75D28AA-A753-4904-BB14-7E0130B3B9B7}"/>
              </a:ext>
            </a:extLst>
          </p:cNvPr>
          <p:cNvPicPr>
            <a:picLocks noChangeAspect="1"/>
          </p:cNvPicPr>
          <p:nvPr/>
        </p:nvPicPr>
        <p:blipFill>
          <a:blip r:embed="rId6"/>
          <a:stretch>
            <a:fillRect/>
          </a:stretch>
        </p:blipFill>
        <p:spPr>
          <a:xfrm>
            <a:off x="7591552" y="3178130"/>
            <a:ext cx="552590" cy="609398"/>
          </a:xfrm>
          <a:prstGeom prst="rect">
            <a:avLst/>
          </a:prstGeom>
        </p:spPr>
      </p:pic>
      <p:pic>
        <p:nvPicPr>
          <p:cNvPr id="18" name="Picture 16">
            <a:extLst>
              <a:ext uri="{FF2B5EF4-FFF2-40B4-BE49-F238E27FC236}">
                <a16:creationId xmlns:a16="http://schemas.microsoft.com/office/drawing/2014/main" id="{C9437E92-70A5-4B6A-9C6A-E1BF3521529F}"/>
              </a:ext>
            </a:extLst>
          </p:cNvPr>
          <p:cNvPicPr>
            <a:picLocks noChangeAspect="1"/>
          </p:cNvPicPr>
          <p:nvPr/>
        </p:nvPicPr>
        <p:blipFill>
          <a:blip r:embed="rId4"/>
          <a:stretch>
            <a:fillRect/>
          </a:stretch>
        </p:blipFill>
        <p:spPr>
          <a:xfrm>
            <a:off x="8241157" y="3123483"/>
            <a:ext cx="757345" cy="757345"/>
          </a:xfrm>
          <a:prstGeom prst="rect">
            <a:avLst/>
          </a:prstGeom>
        </p:spPr>
      </p:pic>
      <p:pic>
        <p:nvPicPr>
          <p:cNvPr id="19" name="Picture 14">
            <a:extLst>
              <a:ext uri="{FF2B5EF4-FFF2-40B4-BE49-F238E27FC236}">
                <a16:creationId xmlns:a16="http://schemas.microsoft.com/office/drawing/2014/main" id="{D845CF63-91F7-48FF-B210-3C16145B7606}"/>
              </a:ext>
            </a:extLst>
          </p:cNvPr>
          <p:cNvPicPr>
            <a:picLocks noChangeAspect="1"/>
          </p:cNvPicPr>
          <p:nvPr/>
        </p:nvPicPr>
        <p:blipFill rotWithShape="1">
          <a:blip r:embed="rId7"/>
          <a:srcRect t="48896"/>
          <a:stretch/>
        </p:blipFill>
        <p:spPr>
          <a:xfrm>
            <a:off x="6309706" y="3132593"/>
            <a:ext cx="1178075" cy="602041"/>
          </a:xfrm>
          <a:prstGeom prst="rect">
            <a:avLst/>
          </a:prstGeom>
        </p:spPr>
      </p:pic>
      <p:sp>
        <p:nvSpPr>
          <p:cNvPr id="20" name="Tytuł 3">
            <a:extLst>
              <a:ext uri="{FF2B5EF4-FFF2-40B4-BE49-F238E27FC236}">
                <a16:creationId xmlns:a16="http://schemas.microsoft.com/office/drawing/2014/main" id="{051574A8-648A-4373-9F45-76A329FC93A7}"/>
              </a:ext>
            </a:extLst>
          </p:cNvPr>
          <p:cNvSpPr txBox="1">
            <a:spLocks/>
          </p:cNvSpPr>
          <p:nvPr/>
        </p:nvSpPr>
        <p:spPr>
          <a:xfrm>
            <a:off x="3588201" y="3921080"/>
            <a:ext cx="1104053" cy="58714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1" kern="1200" cap="all" baseline="0">
                <a:solidFill>
                  <a:srgbClr val="F3B329"/>
                </a:solidFill>
                <a:latin typeface="Brandon Text Medium" pitchFamily="34" charset="0"/>
                <a:ea typeface="Brandon Text Medium" pitchFamily="34" charset="0"/>
                <a:cs typeface="Brandon Text Medium" pitchFamily="34" charset="0"/>
              </a:defRPr>
            </a:lvl1pPr>
          </a:lstStyle>
          <a:p>
            <a:r>
              <a:rPr lang="nl-NL" sz="2000" dirty="0">
                <a:solidFill>
                  <a:srgbClr val="00497E"/>
                </a:solidFill>
              </a:rPr>
              <a:t>MODEL</a:t>
            </a:r>
            <a:endParaRPr lang="pl-PL" sz="2000" dirty="0">
              <a:solidFill>
                <a:srgbClr val="00497E"/>
              </a:solidFill>
            </a:endParaRPr>
          </a:p>
        </p:txBody>
      </p:sp>
      <p:sp>
        <p:nvSpPr>
          <p:cNvPr id="21" name="Tytuł 3">
            <a:extLst>
              <a:ext uri="{FF2B5EF4-FFF2-40B4-BE49-F238E27FC236}">
                <a16:creationId xmlns:a16="http://schemas.microsoft.com/office/drawing/2014/main" id="{60C395E9-0CAB-4C88-A51F-7576CD161BE2}"/>
              </a:ext>
            </a:extLst>
          </p:cNvPr>
          <p:cNvSpPr txBox="1">
            <a:spLocks/>
          </p:cNvSpPr>
          <p:nvPr/>
        </p:nvSpPr>
        <p:spPr>
          <a:xfrm>
            <a:off x="6836065" y="3926728"/>
            <a:ext cx="1581221" cy="58714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1" kern="1200" cap="all" baseline="0">
                <a:solidFill>
                  <a:srgbClr val="F3B329"/>
                </a:solidFill>
                <a:latin typeface="Brandon Text Medium" pitchFamily="34" charset="0"/>
                <a:ea typeface="Brandon Text Medium" pitchFamily="34" charset="0"/>
                <a:cs typeface="Brandon Text Medium" pitchFamily="34" charset="0"/>
              </a:defRPr>
            </a:lvl1pPr>
          </a:lstStyle>
          <a:p>
            <a:r>
              <a:rPr lang="nl-NL" sz="2000" dirty="0">
                <a:solidFill>
                  <a:srgbClr val="00497E"/>
                </a:solidFill>
              </a:rPr>
              <a:t>USE </a:t>
            </a:r>
            <a:r>
              <a:rPr lang="nl-NL" sz="2000" dirty="0" err="1">
                <a:solidFill>
                  <a:srgbClr val="00497E"/>
                </a:solidFill>
              </a:rPr>
              <a:t>and</a:t>
            </a:r>
            <a:r>
              <a:rPr lang="nl-NL" sz="2000" dirty="0">
                <a:solidFill>
                  <a:srgbClr val="00497E"/>
                </a:solidFill>
              </a:rPr>
              <a:t> </a:t>
            </a:r>
            <a:r>
              <a:rPr lang="nl-NL" sz="2000" dirty="0" err="1">
                <a:solidFill>
                  <a:srgbClr val="00497E"/>
                </a:solidFill>
              </a:rPr>
              <a:t>ANALYSe</a:t>
            </a:r>
            <a:endParaRPr lang="pl-PL" sz="2000" dirty="0">
              <a:solidFill>
                <a:srgbClr val="00497E"/>
              </a:solidFill>
            </a:endParaRPr>
          </a:p>
        </p:txBody>
      </p:sp>
      <p:pic>
        <p:nvPicPr>
          <p:cNvPr id="22" name="Picture 4">
            <a:extLst>
              <a:ext uri="{FF2B5EF4-FFF2-40B4-BE49-F238E27FC236}">
                <a16:creationId xmlns:a16="http://schemas.microsoft.com/office/drawing/2014/main" id="{9CBB2D4B-D2F4-4CAB-BF7E-233174F630C1}"/>
              </a:ext>
            </a:extLst>
          </p:cNvPr>
          <p:cNvPicPr>
            <a:picLocks noChangeAspect="1"/>
          </p:cNvPicPr>
          <p:nvPr/>
        </p:nvPicPr>
        <p:blipFill>
          <a:blip r:embed="rId6"/>
          <a:stretch>
            <a:fillRect/>
          </a:stretch>
        </p:blipFill>
        <p:spPr>
          <a:xfrm>
            <a:off x="194911" y="3162959"/>
            <a:ext cx="624675" cy="688894"/>
          </a:xfrm>
          <a:prstGeom prst="rect">
            <a:avLst/>
          </a:prstGeom>
        </p:spPr>
      </p:pic>
      <p:pic>
        <p:nvPicPr>
          <p:cNvPr id="23" name="Afbeelding 1" descr="Dia13.tiff">
            <a:extLst>
              <a:ext uri="{FF2B5EF4-FFF2-40B4-BE49-F238E27FC236}">
                <a16:creationId xmlns:a16="http://schemas.microsoft.com/office/drawing/2014/main" id="{525CFDE0-E01A-4D78-8CB5-CE0EB72D96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92" y="1632522"/>
            <a:ext cx="2119834" cy="1589876"/>
          </a:xfrm>
          <a:prstGeom prst="rect">
            <a:avLst/>
          </a:prstGeom>
          <a:ln>
            <a:noFill/>
          </a:ln>
          <a:effectLst>
            <a:outerShdw blurRad="190500" algn="tl" rotWithShape="0">
              <a:srgbClr val="000000">
                <a:alpha val="70000"/>
              </a:srgbClr>
            </a:outerShdw>
          </a:effectLst>
        </p:spPr>
      </p:pic>
      <p:pic>
        <p:nvPicPr>
          <p:cNvPr id="24" name="Picture 24">
            <a:extLst>
              <a:ext uri="{FF2B5EF4-FFF2-40B4-BE49-F238E27FC236}">
                <a16:creationId xmlns:a16="http://schemas.microsoft.com/office/drawing/2014/main" id="{6E9DB675-524E-425C-9B10-DCEA95E41C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3888" y="1794948"/>
            <a:ext cx="1825513" cy="1107278"/>
          </a:xfrm>
          <a:prstGeom prst="rect">
            <a:avLst/>
          </a:prstGeom>
          <a:effectLst>
            <a:outerShdw blurRad="50800" dist="38100" dir="2700000" algn="tl" rotWithShape="0">
              <a:prstClr val="black">
                <a:alpha val="40000"/>
              </a:prstClr>
            </a:outerShdw>
          </a:effectLst>
        </p:spPr>
      </p:pic>
      <p:pic>
        <p:nvPicPr>
          <p:cNvPr id="25" name="Picture 25">
            <a:extLst>
              <a:ext uri="{FF2B5EF4-FFF2-40B4-BE49-F238E27FC236}">
                <a16:creationId xmlns:a16="http://schemas.microsoft.com/office/drawing/2014/main" id="{0B0F586F-3C88-44BC-BCD4-0CDA84126D57}"/>
              </a:ext>
            </a:extLst>
          </p:cNvPr>
          <p:cNvPicPr>
            <a:picLocks noChangeAspect="1"/>
          </p:cNvPicPr>
          <p:nvPr/>
        </p:nvPicPr>
        <p:blipFill>
          <a:blip r:embed="rId11"/>
          <a:stretch>
            <a:fillRect/>
          </a:stretch>
        </p:blipFill>
        <p:spPr>
          <a:xfrm>
            <a:off x="6538151" y="402172"/>
            <a:ext cx="2349256" cy="1703111"/>
          </a:xfrm>
          <a:prstGeom prst="rect">
            <a:avLst/>
          </a:prstGeom>
        </p:spPr>
      </p:pic>
      <p:pic>
        <p:nvPicPr>
          <p:cNvPr id="26" name="Picture 17">
            <a:extLst>
              <a:ext uri="{FF2B5EF4-FFF2-40B4-BE49-F238E27FC236}">
                <a16:creationId xmlns:a16="http://schemas.microsoft.com/office/drawing/2014/main" id="{703A0980-07CE-41E0-838E-87154DBD1882}"/>
              </a:ext>
            </a:extLst>
          </p:cNvPr>
          <p:cNvPicPr>
            <a:picLocks noChangeAspect="1"/>
          </p:cNvPicPr>
          <p:nvPr/>
        </p:nvPicPr>
        <p:blipFill>
          <a:blip r:embed="rId12"/>
          <a:stretch>
            <a:fillRect/>
          </a:stretch>
        </p:blipFill>
        <p:spPr>
          <a:xfrm>
            <a:off x="5503952" y="972710"/>
            <a:ext cx="2486918" cy="1344202"/>
          </a:xfrm>
          <a:prstGeom prst="rect">
            <a:avLst/>
          </a:prstGeom>
        </p:spPr>
      </p:pic>
      <p:pic>
        <p:nvPicPr>
          <p:cNvPr id="27" name="Picture 26">
            <a:extLst>
              <a:ext uri="{FF2B5EF4-FFF2-40B4-BE49-F238E27FC236}">
                <a16:creationId xmlns:a16="http://schemas.microsoft.com/office/drawing/2014/main" id="{E1AAF4D6-B0CE-4DEC-B85E-93F20D50B115}"/>
              </a:ext>
            </a:extLst>
          </p:cNvPr>
          <p:cNvPicPr>
            <a:picLocks noChangeAspect="1"/>
          </p:cNvPicPr>
          <p:nvPr/>
        </p:nvPicPr>
        <p:blipFill>
          <a:blip r:embed="rId13"/>
          <a:stretch>
            <a:fillRect/>
          </a:stretch>
        </p:blipFill>
        <p:spPr>
          <a:xfrm>
            <a:off x="6187482" y="1725196"/>
            <a:ext cx="2773164" cy="1429984"/>
          </a:xfrm>
          <a:prstGeom prst="rect">
            <a:avLst/>
          </a:prstGeom>
        </p:spPr>
      </p:pic>
    </p:spTree>
    <p:extLst>
      <p:ext uri="{BB962C8B-B14F-4D97-AF65-F5344CB8AC3E}">
        <p14:creationId xmlns:p14="http://schemas.microsoft.com/office/powerpoint/2010/main" val="42113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8</a:t>
            </a:fld>
            <a:endParaRPr lang="fr-FR" dirty="0"/>
          </a:p>
        </p:txBody>
      </p:sp>
      <p:sp>
        <p:nvSpPr>
          <p:cNvPr id="4" name="Title 3"/>
          <p:cNvSpPr>
            <a:spLocks noGrp="1"/>
          </p:cNvSpPr>
          <p:nvPr>
            <p:ph type="title"/>
          </p:nvPr>
        </p:nvSpPr>
        <p:spPr/>
        <p:txBody>
          <a:bodyPr/>
          <a:lstStyle/>
          <a:p>
            <a:r>
              <a:rPr lang="en-GB" dirty="0"/>
              <a:t>Hands on – go through 3di portal together</a:t>
            </a:r>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E7BAB898-ADAB-4A7E-92CB-025DDEE1A4C6}"/>
              </a:ext>
            </a:extLst>
          </p:cNvPr>
          <p:cNvSpPr>
            <a:spLocks noGrp="1"/>
          </p:cNvSpPr>
          <p:nvPr>
            <p:ph type="body" sz="quarter" idx="13"/>
          </p:nvPr>
        </p:nvSpPr>
        <p:spPr/>
        <p:txBody>
          <a:bodyPr/>
          <a:lstStyle/>
          <a:p>
            <a:endParaRPr lang="en-NL"/>
          </a:p>
        </p:txBody>
      </p:sp>
      <p:sp>
        <p:nvSpPr>
          <p:cNvPr id="11" name="Tijdelijke aanduiding voor tekst 10">
            <a:extLst>
              <a:ext uri="{FF2B5EF4-FFF2-40B4-BE49-F238E27FC236}">
                <a16:creationId xmlns:a16="http://schemas.microsoft.com/office/drawing/2014/main" id="{C3D35EBD-D58A-45EE-94EF-42F4CD5A2A06}"/>
              </a:ext>
            </a:extLst>
          </p:cNvPr>
          <p:cNvSpPr>
            <a:spLocks noGrp="1"/>
          </p:cNvSpPr>
          <p:nvPr>
            <p:ph type="body" sz="quarter" idx="14"/>
          </p:nvPr>
        </p:nvSpPr>
        <p:spPr/>
        <p:txBody>
          <a:bodyPr/>
          <a:lstStyle/>
          <a:p>
            <a:r>
              <a:rPr lang="en-US" dirty="0"/>
              <a:t>Divide into 5 groups</a:t>
            </a:r>
          </a:p>
          <a:p>
            <a:endParaRPr lang="en-US" dirty="0"/>
          </a:p>
          <a:p>
            <a:r>
              <a:rPr lang="en-US" dirty="0"/>
              <a:t>2-3 practitioners per group</a:t>
            </a:r>
          </a:p>
          <a:p>
            <a:endParaRPr lang="en-US" dirty="0"/>
          </a:p>
          <a:p>
            <a:r>
              <a:rPr lang="en-US" dirty="0"/>
              <a:t>Practitioners at the computers, others can follow my screen</a:t>
            </a:r>
          </a:p>
          <a:p>
            <a:endParaRPr lang="en-US" dirty="0"/>
          </a:p>
          <a:p>
            <a:endParaRPr lang="en-NL" dirty="0"/>
          </a:p>
        </p:txBody>
      </p:sp>
    </p:spTree>
    <p:extLst>
      <p:ext uri="{BB962C8B-B14F-4D97-AF65-F5344CB8AC3E}">
        <p14:creationId xmlns:p14="http://schemas.microsoft.com/office/powerpoint/2010/main" val="101076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Driver+ Project</a:t>
            </a:r>
            <a:endParaRPr lang="fr-FR" dirty="0"/>
          </a:p>
        </p:txBody>
      </p:sp>
      <p:sp>
        <p:nvSpPr>
          <p:cNvPr id="3" name="Slide Number Placeholder 2"/>
          <p:cNvSpPr>
            <a:spLocks noGrp="1"/>
          </p:cNvSpPr>
          <p:nvPr>
            <p:ph type="sldNum" sz="quarter" idx="4"/>
          </p:nvPr>
        </p:nvSpPr>
        <p:spPr/>
        <p:txBody>
          <a:bodyPr/>
          <a:lstStyle/>
          <a:p>
            <a:fld id="{F3F4C4A7-A8A2-774E-9968-91CCA6FE0429}" type="slidenum">
              <a:rPr lang="fr-FR" smtClean="0"/>
              <a:pPr/>
              <a:t>9</a:t>
            </a:fld>
            <a:endParaRPr lang="fr-FR" dirty="0"/>
          </a:p>
        </p:txBody>
      </p:sp>
      <p:sp>
        <p:nvSpPr>
          <p:cNvPr id="4" name="Title 3"/>
          <p:cNvSpPr>
            <a:spLocks noGrp="1"/>
          </p:cNvSpPr>
          <p:nvPr>
            <p:ph type="title"/>
          </p:nvPr>
        </p:nvSpPr>
        <p:spPr/>
        <p:txBody>
          <a:bodyPr/>
          <a:lstStyle/>
          <a:p>
            <a:r>
              <a:rPr lang="en-GB" dirty="0"/>
              <a:t>Hands on: 3di portal</a:t>
            </a:r>
          </a:p>
        </p:txBody>
      </p:sp>
      <p:pic>
        <p:nvPicPr>
          <p:cNvPr id="7" name="Afbeelding 5" descr="3Di_logo_website_2.jpg">
            <a:extLst>
              <a:ext uri="{FF2B5EF4-FFF2-40B4-BE49-F238E27FC236}">
                <a16:creationId xmlns:a16="http://schemas.microsoft.com/office/drawing/2014/main" id="{2B951AAD-6E84-451D-990A-A2B9BBE3E6BB}"/>
              </a:ext>
            </a:extLst>
          </p:cNvPr>
          <p:cNvPicPr>
            <a:picLocks noChangeAspect="1"/>
          </p:cNvPicPr>
          <p:nvPr/>
        </p:nvPicPr>
        <p:blipFill rotWithShape="1">
          <a:blip r:embed="rId3">
            <a:extLst>
              <a:ext uri="{28A0092B-C50C-407E-A947-70E740481C1C}">
                <a14:useLocalDpi xmlns:a14="http://schemas.microsoft.com/office/drawing/2010/main" val="0"/>
              </a:ext>
            </a:extLst>
          </a:blip>
          <a:srcRect r="69820"/>
          <a:stretch/>
        </p:blipFill>
        <p:spPr>
          <a:xfrm>
            <a:off x="7202030" y="-71374"/>
            <a:ext cx="1535570" cy="1463548"/>
          </a:xfrm>
          <a:prstGeom prst="rect">
            <a:avLst/>
          </a:prstGeom>
          <a:ln>
            <a:noFill/>
          </a:ln>
          <a:effectLst>
            <a:softEdge rad="112500"/>
          </a:effectLst>
        </p:spPr>
      </p:pic>
      <p:sp>
        <p:nvSpPr>
          <p:cNvPr id="9" name="Tijdelijke aanduiding voor tekst 8">
            <a:extLst>
              <a:ext uri="{FF2B5EF4-FFF2-40B4-BE49-F238E27FC236}">
                <a16:creationId xmlns:a16="http://schemas.microsoft.com/office/drawing/2014/main" id="{A63534BF-E01C-4F18-B145-61092A85442D}"/>
              </a:ext>
            </a:extLst>
          </p:cNvPr>
          <p:cNvSpPr>
            <a:spLocks noGrp="1"/>
          </p:cNvSpPr>
          <p:nvPr>
            <p:ph type="body" sz="quarter" idx="13"/>
          </p:nvPr>
        </p:nvSpPr>
        <p:spPr/>
        <p:txBody>
          <a:bodyPr/>
          <a:lstStyle/>
          <a:p>
            <a:r>
              <a:rPr lang="en-US" dirty="0"/>
              <a:t>3di.lizard.net</a:t>
            </a:r>
            <a:endParaRPr lang="en-NL" dirty="0"/>
          </a:p>
        </p:txBody>
      </p:sp>
      <p:sp>
        <p:nvSpPr>
          <p:cNvPr id="11" name="Tijdelijke aanduiding voor tekst 10">
            <a:extLst>
              <a:ext uri="{FF2B5EF4-FFF2-40B4-BE49-F238E27FC236}">
                <a16:creationId xmlns:a16="http://schemas.microsoft.com/office/drawing/2014/main" id="{B3192296-E7AF-4243-AE28-2C2C69B099E0}"/>
              </a:ext>
            </a:extLst>
          </p:cNvPr>
          <p:cNvSpPr>
            <a:spLocks noGrp="1"/>
          </p:cNvSpPr>
          <p:nvPr>
            <p:ph type="body" sz="quarter" idx="14"/>
          </p:nvPr>
        </p:nvSpPr>
        <p:spPr/>
        <p:txBody>
          <a:bodyPr/>
          <a:lstStyle/>
          <a:p>
            <a:endParaRPr lang="en-NL"/>
          </a:p>
        </p:txBody>
      </p:sp>
      <p:pic>
        <p:nvPicPr>
          <p:cNvPr id="12" name="Afbeelding 11">
            <a:extLst>
              <a:ext uri="{FF2B5EF4-FFF2-40B4-BE49-F238E27FC236}">
                <a16:creationId xmlns:a16="http://schemas.microsoft.com/office/drawing/2014/main" id="{34C111A5-910B-4027-95EC-0CECFD76A61C}"/>
              </a:ext>
            </a:extLst>
          </p:cNvPr>
          <p:cNvPicPr>
            <a:picLocks noChangeAspect="1"/>
          </p:cNvPicPr>
          <p:nvPr/>
        </p:nvPicPr>
        <p:blipFill>
          <a:blip r:embed="rId4"/>
          <a:stretch>
            <a:fillRect/>
          </a:stretch>
        </p:blipFill>
        <p:spPr>
          <a:xfrm>
            <a:off x="1420431" y="1112910"/>
            <a:ext cx="7560000" cy="3665692"/>
          </a:xfrm>
          <a:prstGeom prst="rect">
            <a:avLst/>
          </a:prstGeom>
        </p:spPr>
      </p:pic>
    </p:spTree>
    <p:extLst>
      <p:ext uri="{BB962C8B-B14F-4D97-AF65-F5344CB8AC3E}">
        <p14:creationId xmlns:p14="http://schemas.microsoft.com/office/powerpoint/2010/main" val="249954879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59E96BE1366749B5994691468FA9F5" ma:contentTypeVersion="4" ma:contentTypeDescription="Crée un document." ma:contentTypeScope="" ma:versionID="40ea3e8d5636641d38fa57a7da6b507a">
  <xsd:schema xmlns:xsd="http://www.w3.org/2001/XMLSchema" xmlns:xs="http://www.w3.org/2001/XMLSchema" xmlns:p="http://schemas.microsoft.com/office/2006/metadata/properties" xmlns:ns2="bb180c85-76f3-48e0-b328-7ffec8745cdb" xmlns:ns3="9107859c-f784-45d5-9a48-227635d9abf6" targetNamespace="http://schemas.microsoft.com/office/2006/metadata/properties" ma:root="true" ma:fieldsID="5d50e433d07bde74c824e23b407a3a60" ns2:_="" ns3:_="">
    <xsd:import namespace="bb180c85-76f3-48e0-b328-7ffec8745cdb"/>
    <xsd:import namespace="9107859c-f784-45d5-9a48-227635d9ab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80c85-76f3-48e0-b328-7ffec8745c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07859c-f784-45d5-9a48-227635d9abf6" elementFormDefault="qualified">
    <xsd:import namespace="http://schemas.microsoft.com/office/2006/documentManagement/types"/>
    <xsd:import namespace="http://schemas.microsoft.com/office/infopath/2007/PartnerControls"/>
    <xsd:element name="SharedWithUsers" ma:index="10"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4B135B-4F18-4F96-96F4-A3CCFF431953}">
  <ds:schemaRefs>
    <ds:schemaRef ds:uri="http://purl.org/dc/terms/"/>
    <ds:schemaRef ds:uri="http://schemas.microsoft.com/office/2006/documentManagement/types"/>
    <ds:schemaRef ds:uri="bb180c85-76f3-48e0-b328-7ffec8745cdb"/>
    <ds:schemaRef ds:uri="http://www.w3.org/XML/1998/namespac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107859c-f784-45d5-9a48-227635d9abf6"/>
    <ds:schemaRef ds:uri="http://purl.org/dc/dcmitype/"/>
  </ds:schemaRefs>
</ds:datastoreItem>
</file>

<file path=customXml/itemProps2.xml><?xml version="1.0" encoding="utf-8"?>
<ds:datastoreItem xmlns:ds="http://schemas.openxmlformats.org/officeDocument/2006/customXml" ds:itemID="{F990533D-04C4-4C97-9695-2E7EB3EEE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80c85-76f3-48e0-b328-7ffec8745cdb"/>
    <ds:schemaRef ds:uri="9107859c-f784-45d5-9a48-227635d9a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E3DEEA-672F-4F71-872D-DCF3BDC693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TotalTime>
  <Words>677</Words>
  <Application>Microsoft Office PowerPoint</Application>
  <PresentationFormat>Diavoorstelling (16:9)</PresentationFormat>
  <Paragraphs>125</Paragraphs>
  <Slides>16</Slides>
  <Notes>9</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Arial</vt:lpstr>
      <vt:lpstr>Avenir Book</vt:lpstr>
      <vt:lpstr>Brandon Text Medium</vt:lpstr>
      <vt:lpstr>Calibri</vt:lpstr>
      <vt:lpstr>Wingdings</vt:lpstr>
      <vt:lpstr>Thème Office</vt:lpstr>
      <vt:lpstr>3di for crisis management</vt:lpstr>
      <vt:lpstr>A flood scenario (movie)</vt:lpstr>
      <vt:lpstr>Goal of 3di practical training</vt:lpstr>
      <vt:lpstr>terminology</vt:lpstr>
      <vt:lpstr>A water simulation model to bridge the gap between specialists and stakeholders</vt:lpstr>
      <vt:lpstr>Role of 3Di</vt:lpstr>
      <vt:lpstr>How to use 3Di?</vt:lpstr>
      <vt:lpstr>Hands on – go through 3di portal together</vt:lpstr>
      <vt:lpstr>Hands on: 3di portal</vt:lpstr>
      <vt:lpstr>Hands on: 3di portal</vt:lpstr>
      <vt:lpstr>Results in lizard</vt:lpstr>
      <vt:lpstr>Getting Results in socrates</vt:lpstr>
      <vt:lpstr>Wrap up</vt:lpstr>
      <vt:lpstr>THIS IS A SLIDE TITLE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Rikka</dc:creator>
  <cp:lastModifiedBy>Ciska Overbeek</cp:lastModifiedBy>
  <cp:revision>481</cp:revision>
  <cp:lastPrinted>2017-09-05T06:36:20Z</cp:lastPrinted>
  <dcterms:created xsi:type="dcterms:W3CDTF">2015-10-12T13:00:17Z</dcterms:created>
  <dcterms:modified xsi:type="dcterms:W3CDTF">2018-04-16T18:25:59Z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0x0101002559E96BE1366749B5994691468FA9F5</vt:lpwstr>
  </property>
</Properties>
</file>